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8" r:id="rId1"/>
  </p:sldMasterIdLst>
  <p:notesMasterIdLst>
    <p:notesMasterId r:id="rId17"/>
  </p:notesMasterIdLst>
  <p:sldIdLst>
    <p:sldId id="256" r:id="rId2"/>
    <p:sldId id="258" r:id="rId3"/>
    <p:sldId id="259" r:id="rId4"/>
    <p:sldId id="261" r:id="rId5"/>
    <p:sldId id="263" r:id="rId6"/>
    <p:sldId id="273" r:id="rId7"/>
    <p:sldId id="265" r:id="rId8"/>
    <p:sldId id="268" r:id="rId9"/>
    <p:sldId id="269" r:id="rId10"/>
    <p:sldId id="270" r:id="rId11"/>
    <p:sldId id="274" r:id="rId12"/>
    <p:sldId id="275" r:id="rId13"/>
    <p:sldId id="276" r:id="rId14"/>
    <p:sldId id="277" r:id="rId15"/>
    <p:sldId id="278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FAB23E-0DF8-40C9-9BEC-0F82B12675DC}">
  <a:tblStyle styleId="{23FAB23E-0DF8-40C9-9BEC-0F82B12675DC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2"/>
    <p:restoredTop sz="94643"/>
  </p:normalViewPr>
  <p:slideViewPr>
    <p:cSldViewPr snapToGrid="0" snapToObjects="1">
      <p:cViewPr>
        <p:scale>
          <a:sx n="91" d="100"/>
          <a:sy n="91" d="100"/>
        </p:scale>
        <p:origin x="144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png>
</file>

<file path=ppt/media/image4.png>
</file>

<file path=ppt/media/image5.gi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400639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/>
          </a:p>
        </p:txBody>
      </p:sp>
      <p:sp>
        <p:nvSpPr>
          <p:cNvPr id="115" name="Shape 115"/>
          <p:cNvSpPr txBox="1"/>
          <p:nvPr/>
        </p:nvSpPr>
        <p:spPr>
          <a:xfrm>
            <a:off x="3884760" y="8685360"/>
            <a:ext cx="2971440" cy="4582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x-none"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 smtClean="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lang="x-none" sz="1200" b="0" i="0" u="none" strike="noStrike" cap="none">
              <a:solidFill>
                <a:srgbClr val="8B8B8B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188618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gif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1.wdp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8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www.volkswagentest.com" TargetMode="External"/><Relationship Id="rId4" Type="http://schemas.openxmlformats.org/officeDocument/2006/relationships/hyperlink" Target="http://en.wikipedia.org/wiki/Volkswagen" TargetMode="External"/><Relationship Id="rId5" Type="http://schemas.openxmlformats.org/officeDocument/2006/relationships/hyperlink" Target="http://en.wikipedia.org/wiki/Automobile" TargetMode="External"/><Relationship Id="rId6" Type="http://schemas.openxmlformats.org/officeDocument/2006/relationships/hyperlink" Target="http://en.wikipedia.org/wiki/Volkswagen_Beetle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/>
        </p:nvSpPr>
        <p:spPr>
          <a:xfrm>
            <a:off x="838079" y="5110560"/>
            <a:ext cx="11180520" cy="1137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x-none" sz="2600" b="0" i="0" u="none" strike="noStrike" cap="none">
                <a:solidFill>
                  <a:srgbClr val="D2472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	 			 </a:t>
            </a:r>
          </a:p>
        </p:txBody>
      </p:sp>
      <p:sp>
        <p:nvSpPr>
          <p:cNvPr id="120" name="Shape 120"/>
          <p:cNvSpPr txBox="1"/>
          <p:nvPr/>
        </p:nvSpPr>
        <p:spPr>
          <a:xfrm>
            <a:off x="8077320" y="6356519"/>
            <a:ext cx="3276360" cy="3646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None/>
            </a:pPr>
            <a:endParaRPr sz="1800" b="0" i="0" u="none" strike="noStrike" cap="none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ln>
                  <a:solidFill>
                    <a:sysClr val="windowText" lastClr="000000"/>
                  </a:solidFill>
                </a:ln>
                <a:latin typeface="Quattrocento Sans" charset="0"/>
                <a:ea typeface="Quattrocento Sans" charset="0"/>
                <a:cs typeface="Quattrocento Sans" charset="0"/>
              </a:rPr>
              <a:t>Qeast</a:t>
            </a:r>
            <a:r>
              <a:rPr lang="en-US" b="1" smtClean="0">
                <a:ln>
                  <a:solidFill>
                    <a:sysClr val="windowText" lastClr="000000"/>
                  </a:solidFill>
                </a:ln>
                <a:latin typeface="Quattrocento Sans" charset="0"/>
                <a:ea typeface="Quattrocento Sans" charset="0"/>
                <a:cs typeface="Quattrocento Sans" charset="0"/>
              </a:rPr>
              <a:t/>
            </a:r>
            <a:br>
              <a:rPr lang="en-US" b="1" smtClean="0">
                <a:ln>
                  <a:solidFill>
                    <a:sysClr val="windowText" lastClr="000000"/>
                  </a:solidFill>
                </a:ln>
                <a:latin typeface="Quattrocento Sans" charset="0"/>
                <a:ea typeface="Quattrocento Sans" charset="0"/>
                <a:cs typeface="Quattrocento Sans" charset="0"/>
              </a:rPr>
            </a:br>
            <a:r>
              <a:rPr lang="en-US" b="1" smtClean="0">
                <a:ln>
                  <a:solidFill>
                    <a:sysClr val="windowText" lastClr="000000"/>
                  </a:solidFill>
                </a:ln>
                <a:latin typeface="Quattrocento Sans" charset="0"/>
                <a:ea typeface="Quattrocento Sans" charset="0"/>
                <a:cs typeface="Quattrocento Sans" charset="0"/>
              </a:rPr>
              <a:t>Query Expansion Engine</a:t>
            </a:r>
            <a:endParaRPr lang="en-US" b="1">
              <a:ln>
                <a:solidFill>
                  <a:sysClr val="windowText" lastClr="000000"/>
                </a:solidFill>
              </a:ln>
              <a:latin typeface="Quattrocento Sans" charset="0"/>
              <a:ea typeface="Quattrocento Sans" charset="0"/>
              <a:cs typeface="Quattrocento Sans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i="1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based on Wikipedia structural properties</a:t>
            </a:r>
            <a:endParaRPr lang="en-US" i="1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/>
        </p:nvSpPr>
        <p:spPr>
          <a:xfrm>
            <a:off x="604439" y="0"/>
            <a:ext cx="10749000" cy="120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x-none" sz="36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6. </a:t>
            </a:r>
            <a:r>
              <a:rPr lang="x-none" sz="3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Funcionament d’Enrich Data</a:t>
            </a:r>
          </a:p>
        </p:txBody>
      </p:sp>
      <p:sp>
        <p:nvSpPr>
          <p:cNvPr id="232" name="Shape 232"/>
          <p:cNvSpPr txBox="1"/>
          <p:nvPr/>
        </p:nvSpPr>
        <p:spPr>
          <a:xfrm>
            <a:off x="8077320" y="6356519"/>
            <a:ext cx="3276300" cy="36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</a:t>
            </a:fld>
            <a:r>
              <a:rPr lang="x-none" sz="120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/17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1175642" y="1849727"/>
            <a:ext cx="10177800" cy="435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x-none" sz="2400">
                <a:latin typeface="Quattrocento Sans"/>
                <a:ea typeface="Quattrocento Sans"/>
                <a:cs typeface="Quattrocento Sans"/>
                <a:sym typeface="Quattrocento Sans"/>
              </a:rPr>
              <a:t>Expansió de les consultes: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buNone/>
            </a:pP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algn="just" rtl="0">
              <a:lnSpc>
                <a:spcPct val="150000"/>
              </a:lnSpc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buNone/>
            </a:pPr>
            <a:endParaRPr sz="1800" b="1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sz="1800" b="0" i="0" u="none" strike="noStrike" cap="none"/>
          </a:p>
        </p:txBody>
      </p:sp>
      <p:pic>
        <p:nvPicPr>
          <p:cNvPr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1275" y="1913900"/>
            <a:ext cx="6628476" cy="52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Valor</a:t>
            </a:r>
            <a:r>
              <a:rPr lang="en-GB" dirty="0" smtClean="0"/>
              <a:t> de la </a:t>
            </a:r>
            <a:r>
              <a:rPr lang="en-GB" dirty="0" err="1" smtClean="0"/>
              <a:t>transformació</a:t>
            </a:r>
            <a:r>
              <a:rPr lang="en-GB" dirty="0" smtClean="0"/>
              <a:t> digital</a:t>
            </a:r>
            <a:endParaRPr lang="en-GB" dirty="0"/>
          </a:p>
        </p:txBody>
      </p:sp>
      <p:grpSp>
        <p:nvGrpSpPr>
          <p:cNvPr id="55" name="54 Grupo"/>
          <p:cNvGrpSpPr/>
          <p:nvPr/>
        </p:nvGrpSpPr>
        <p:grpSpPr>
          <a:xfrm>
            <a:off x="1008023" y="2899635"/>
            <a:ext cx="9951743" cy="2560729"/>
            <a:chOff x="1008023" y="2899635"/>
            <a:chExt cx="9951743" cy="2560729"/>
          </a:xfrm>
        </p:grpSpPr>
        <p:sp>
          <p:nvSpPr>
            <p:cNvPr id="4" name="3 Elipse"/>
            <p:cNvSpPr/>
            <p:nvPr/>
          </p:nvSpPr>
          <p:spPr>
            <a:xfrm>
              <a:off x="1008023" y="2899635"/>
              <a:ext cx="2406316" cy="1142999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 smtClean="0"/>
                <a:t>Coneixer</a:t>
              </a:r>
              <a:r>
                <a:rPr lang="en-GB" dirty="0" smtClean="0"/>
                <a:t> </a:t>
              </a:r>
              <a:r>
                <a:rPr lang="en-GB" dirty="0" err="1" smtClean="0"/>
                <a:t>millor</a:t>
              </a:r>
              <a:r>
                <a:rPr lang="en-GB" dirty="0" smtClean="0"/>
                <a:t> </a:t>
              </a:r>
              <a:r>
                <a:rPr lang="en-GB" dirty="0" err="1" smtClean="0"/>
                <a:t>empreses</a:t>
              </a:r>
              <a:endParaRPr lang="en-GB" dirty="0"/>
            </a:p>
          </p:txBody>
        </p:sp>
        <p:sp>
          <p:nvSpPr>
            <p:cNvPr id="5" name="4 Elipse"/>
            <p:cNvSpPr/>
            <p:nvPr/>
          </p:nvSpPr>
          <p:spPr>
            <a:xfrm>
              <a:off x="4844714" y="4317365"/>
              <a:ext cx="2406316" cy="1142999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 smtClean="0"/>
                <a:t>Projectar</a:t>
              </a:r>
              <a:r>
                <a:rPr lang="en-GB" dirty="0" smtClean="0"/>
                <a:t> </a:t>
              </a:r>
              <a:r>
                <a:rPr lang="en-GB" dirty="0" err="1" smtClean="0"/>
                <a:t>millor</a:t>
              </a:r>
              <a:r>
                <a:rPr lang="en-GB" dirty="0" smtClean="0"/>
                <a:t> </a:t>
              </a:r>
            </a:p>
            <a:p>
              <a:pPr algn="ctr"/>
              <a:r>
                <a:rPr lang="en-GB" dirty="0" smtClean="0"/>
                <a:t>PIMEC</a:t>
              </a:r>
              <a:endParaRPr lang="en-GB" dirty="0"/>
            </a:p>
          </p:txBody>
        </p:sp>
        <p:sp>
          <p:nvSpPr>
            <p:cNvPr id="6" name="5 Elipse"/>
            <p:cNvSpPr/>
            <p:nvPr/>
          </p:nvSpPr>
          <p:spPr>
            <a:xfrm>
              <a:off x="8553450" y="2914675"/>
              <a:ext cx="2406316" cy="1142999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 smtClean="0"/>
                <a:t>Millor</a:t>
              </a:r>
              <a:r>
                <a:rPr lang="en-GB" dirty="0" smtClean="0"/>
                <a:t> </a:t>
              </a:r>
              <a:r>
                <a:rPr lang="en-GB" dirty="0" err="1" smtClean="0"/>
                <a:t>integració</a:t>
              </a:r>
              <a:r>
                <a:rPr lang="en-GB" dirty="0" smtClean="0"/>
                <a:t> </a:t>
              </a:r>
              <a:r>
                <a:rPr lang="en-GB" dirty="0" err="1" smtClean="0"/>
                <a:t>amb</a:t>
              </a:r>
              <a:r>
                <a:rPr lang="en-GB" dirty="0" smtClean="0"/>
                <a:t> el </a:t>
              </a:r>
              <a:r>
                <a:rPr lang="en-GB" dirty="0" err="1" smtClean="0"/>
                <a:t>territori</a:t>
              </a:r>
              <a:endParaRPr lang="en-GB" dirty="0"/>
            </a:p>
          </p:txBody>
        </p:sp>
      </p:grpSp>
      <p:sp>
        <p:nvSpPr>
          <p:cNvPr id="7" name="6 Elipse"/>
          <p:cNvSpPr/>
          <p:nvPr/>
        </p:nvSpPr>
        <p:spPr>
          <a:xfrm>
            <a:off x="4937960" y="1756625"/>
            <a:ext cx="2219827" cy="1142999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solidFill>
                  <a:schemeClr val="tx1"/>
                </a:solidFill>
              </a:rPr>
              <a:t>Automatitzar</a:t>
            </a:r>
            <a:r>
              <a:rPr lang="en-GB" dirty="0" smtClean="0">
                <a:solidFill>
                  <a:schemeClr val="tx1"/>
                </a:solidFill>
              </a:rPr>
              <a:t>  </a:t>
            </a:r>
            <a:r>
              <a:rPr lang="en-GB" dirty="0" err="1" smtClean="0">
                <a:solidFill>
                  <a:schemeClr val="tx1"/>
                </a:solidFill>
              </a:rPr>
              <a:t>processos</a:t>
            </a:r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56" name="55 Grupo"/>
          <p:cNvGrpSpPr/>
          <p:nvPr/>
        </p:nvGrpSpPr>
        <p:grpSpPr>
          <a:xfrm>
            <a:off x="2695074" y="2042374"/>
            <a:ext cx="2242886" cy="571499"/>
            <a:chOff x="2695074" y="2042374"/>
            <a:chExt cx="2242886" cy="571499"/>
          </a:xfrm>
        </p:grpSpPr>
        <p:cxnSp>
          <p:nvCxnSpPr>
            <p:cNvPr id="11" name="10 Conector recto de flecha"/>
            <p:cNvCxnSpPr>
              <a:stCxn id="7" idx="2"/>
              <a:endCxn id="16" idx="6"/>
            </p:cNvCxnSpPr>
            <p:nvPr/>
          </p:nvCxnSpPr>
          <p:spPr>
            <a:xfrm flipH="1" flipV="1">
              <a:off x="4523875" y="2328124"/>
              <a:ext cx="414085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15 Elipse"/>
            <p:cNvSpPr/>
            <p:nvPr/>
          </p:nvSpPr>
          <p:spPr>
            <a:xfrm>
              <a:off x="2695074" y="2042374"/>
              <a:ext cx="1828801" cy="57149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>
                  <a:solidFill>
                    <a:schemeClr val="bg1"/>
                  </a:solidFill>
                </a:rPr>
                <a:t>Web/BDD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57 Grupo"/>
          <p:cNvGrpSpPr/>
          <p:nvPr/>
        </p:nvGrpSpPr>
        <p:grpSpPr>
          <a:xfrm>
            <a:off x="7157787" y="2042373"/>
            <a:ext cx="2335129" cy="571499"/>
            <a:chOff x="7157787" y="2042373"/>
            <a:chExt cx="2335129" cy="571499"/>
          </a:xfrm>
        </p:grpSpPr>
        <p:cxnSp>
          <p:nvCxnSpPr>
            <p:cNvPr id="13" name="12 Conector recto de flecha"/>
            <p:cNvCxnSpPr>
              <a:stCxn id="7" idx="6"/>
              <a:endCxn id="19" idx="2"/>
            </p:cNvCxnSpPr>
            <p:nvPr/>
          </p:nvCxnSpPr>
          <p:spPr>
            <a:xfrm flipV="1">
              <a:off x="7157787" y="2328123"/>
              <a:ext cx="414085" cy="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18 Elipse"/>
            <p:cNvSpPr/>
            <p:nvPr/>
          </p:nvSpPr>
          <p:spPr>
            <a:xfrm>
              <a:off x="7571872" y="2042373"/>
              <a:ext cx="1921044" cy="57149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 smtClean="0">
                  <a:solidFill>
                    <a:schemeClr val="bg1"/>
                  </a:solidFill>
                </a:rPr>
                <a:t>Informació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56 Grupo"/>
          <p:cNvGrpSpPr/>
          <p:nvPr/>
        </p:nvGrpSpPr>
        <p:grpSpPr>
          <a:xfrm>
            <a:off x="5277852" y="2899624"/>
            <a:ext cx="1540041" cy="1052760"/>
            <a:chOff x="5277852" y="2899624"/>
            <a:chExt cx="1540041" cy="1052760"/>
          </a:xfrm>
        </p:grpSpPr>
        <p:cxnSp>
          <p:nvCxnSpPr>
            <p:cNvPr id="15" name="14 Conector recto de flecha"/>
            <p:cNvCxnSpPr>
              <a:stCxn id="7" idx="4"/>
              <a:endCxn id="22" idx="0"/>
            </p:cNvCxnSpPr>
            <p:nvPr/>
          </p:nvCxnSpPr>
          <p:spPr>
            <a:xfrm flipH="1">
              <a:off x="6047873" y="2899624"/>
              <a:ext cx="1" cy="48126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21 Elipse"/>
            <p:cNvSpPr/>
            <p:nvPr/>
          </p:nvSpPr>
          <p:spPr>
            <a:xfrm>
              <a:off x="5277852" y="3380885"/>
              <a:ext cx="1540041" cy="57149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 smtClean="0">
                  <a:solidFill>
                    <a:schemeClr val="bg1"/>
                  </a:solidFill>
                </a:rPr>
                <a:t>Anàlisi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44 Elipse"/>
          <p:cNvSpPr/>
          <p:nvPr/>
        </p:nvSpPr>
        <p:spPr>
          <a:xfrm>
            <a:off x="42865" y="4888865"/>
            <a:ext cx="2240505" cy="86223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solidFill>
                  <a:schemeClr val="bg1"/>
                </a:solidFill>
              </a:rPr>
              <a:t>Més</a:t>
            </a:r>
            <a:r>
              <a:rPr lang="en-GB" dirty="0" smtClean="0">
                <a:solidFill>
                  <a:schemeClr val="bg1"/>
                </a:solidFill>
              </a:rPr>
              <a:t> clients </a:t>
            </a:r>
            <a:r>
              <a:rPr lang="en-GB" dirty="0" err="1" smtClean="0">
                <a:solidFill>
                  <a:schemeClr val="bg1"/>
                </a:solidFill>
              </a:rPr>
              <a:t>pels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associats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0" name="49 Elipse"/>
          <p:cNvSpPr/>
          <p:nvPr/>
        </p:nvSpPr>
        <p:spPr>
          <a:xfrm>
            <a:off x="2283370" y="5618743"/>
            <a:ext cx="2240505" cy="86223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solidFill>
                  <a:schemeClr val="bg1"/>
                </a:solidFill>
              </a:rPr>
              <a:t>Més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associats</a:t>
            </a:r>
            <a:r>
              <a:rPr lang="en-GB" dirty="0" smtClean="0">
                <a:solidFill>
                  <a:schemeClr val="bg1"/>
                </a:solidFill>
              </a:rPr>
              <a:t> per PIMEC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2" name="51 Elipse"/>
          <p:cNvSpPr/>
          <p:nvPr/>
        </p:nvSpPr>
        <p:spPr>
          <a:xfrm>
            <a:off x="9812377" y="4888865"/>
            <a:ext cx="2240505" cy="86223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solidFill>
                  <a:schemeClr val="bg1"/>
                </a:solidFill>
              </a:rPr>
              <a:t>Més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influència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3" name="52 Elipse"/>
          <p:cNvSpPr/>
          <p:nvPr/>
        </p:nvSpPr>
        <p:spPr>
          <a:xfrm>
            <a:off x="7571872" y="5594680"/>
            <a:ext cx="2240505" cy="86223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 smtClean="0">
                <a:solidFill>
                  <a:schemeClr val="bg1"/>
                </a:solidFill>
              </a:rPr>
              <a:t>Millorar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capacitat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4" name="53 Elipse"/>
          <p:cNvSpPr/>
          <p:nvPr/>
        </p:nvSpPr>
        <p:spPr>
          <a:xfrm>
            <a:off x="4953378" y="5907511"/>
            <a:ext cx="2240505" cy="86223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Nous i </a:t>
            </a:r>
            <a:r>
              <a:rPr lang="en-GB" dirty="0" err="1" smtClean="0">
                <a:solidFill>
                  <a:schemeClr val="bg1"/>
                </a:solidFill>
              </a:rPr>
              <a:t>Millors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serveis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62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5" grpId="0" animBg="1"/>
      <p:bldP spid="50" grpId="0" animBg="1"/>
      <p:bldP spid="52" grpId="0" animBg="1"/>
      <p:bldP spid="53" grpId="0" animBg="1"/>
      <p:bldP spid="5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Coneixer</a:t>
            </a:r>
            <a:r>
              <a:rPr lang="en-GB" dirty="0" smtClean="0"/>
              <a:t> </a:t>
            </a:r>
            <a:r>
              <a:rPr lang="en-GB" dirty="0" err="1" smtClean="0"/>
              <a:t>millor</a:t>
            </a:r>
            <a:r>
              <a:rPr lang="en-GB" dirty="0" smtClean="0"/>
              <a:t> </a:t>
            </a:r>
            <a:r>
              <a:rPr lang="en-GB" dirty="0" err="1" smtClean="0"/>
              <a:t>empreses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52" y="1729960"/>
            <a:ext cx="213360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8721" y="1729960"/>
            <a:ext cx="1323975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14 Grupo"/>
          <p:cNvGrpSpPr/>
          <p:nvPr/>
        </p:nvGrpSpPr>
        <p:grpSpPr>
          <a:xfrm>
            <a:off x="1327052" y="2539585"/>
            <a:ext cx="4414911" cy="1098281"/>
            <a:chOff x="1327052" y="2539585"/>
            <a:chExt cx="4414911" cy="1098281"/>
          </a:xfrm>
        </p:grpSpPr>
        <p:cxnSp>
          <p:nvCxnSpPr>
            <p:cNvPr id="5" name="4 Conector angular"/>
            <p:cNvCxnSpPr>
              <a:stCxn id="1026" idx="2"/>
              <a:endCxn id="6" idx="1"/>
            </p:cNvCxnSpPr>
            <p:nvPr/>
          </p:nvCxnSpPr>
          <p:spPr>
            <a:xfrm rot="16200000" flipH="1">
              <a:off x="1472894" y="2393743"/>
              <a:ext cx="775116" cy="10668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5 CuadroTexto"/>
            <p:cNvSpPr txBox="1"/>
            <p:nvPr/>
          </p:nvSpPr>
          <p:spPr>
            <a:xfrm>
              <a:off x="2393852" y="2991535"/>
              <a:ext cx="33481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A qui pot </a:t>
              </a:r>
              <a:r>
                <a:rPr lang="en-GB" dirty="0" err="1" smtClean="0"/>
                <a:t>interessar</a:t>
              </a:r>
              <a:r>
                <a:rPr lang="en-GB" dirty="0" smtClean="0"/>
                <a:t> el meu </a:t>
              </a:r>
              <a:r>
                <a:rPr lang="en-GB" dirty="0" err="1" smtClean="0"/>
                <a:t>producte</a:t>
              </a:r>
              <a:r>
                <a:rPr lang="en-GB" dirty="0" smtClean="0"/>
                <a:t>?</a:t>
              </a:r>
              <a:endParaRPr lang="en-GB" dirty="0"/>
            </a:p>
          </p:txBody>
        </p:sp>
      </p:grpSp>
      <p:grpSp>
        <p:nvGrpSpPr>
          <p:cNvPr id="19" name="18 Grupo"/>
          <p:cNvGrpSpPr/>
          <p:nvPr/>
        </p:nvGrpSpPr>
        <p:grpSpPr>
          <a:xfrm>
            <a:off x="1327052" y="3288656"/>
            <a:ext cx="4414911" cy="821282"/>
            <a:chOff x="1327052" y="2539585"/>
            <a:chExt cx="4414911" cy="821282"/>
          </a:xfrm>
        </p:grpSpPr>
        <p:cxnSp>
          <p:nvCxnSpPr>
            <p:cNvPr id="20" name="19 Conector angular"/>
            <p:cNvCxnSpPr>
              <a:endCxn id="21" idx="1"/>
            </p:cNvCxnSpPr>
            <p:nvPr/>
          </p:nvCxnSpPr>
          <p:spPr>
            <a:xfrm rot="16200000" flipH="1">
              <a:off x="1542144" y="2324493"/>
              <a:ext cx="636616" cy="10668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20 CuadroTexto"/>
            <p:cNvSpPr txBox="1"/>
            <p:nvPr/>
          </p:nvSpPr>
          <p:spPr>
            <a:xfrm>
              <a:off x="2393852" y="2991535"/>
              <a:ext cx="3348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Ajudar</a:t>
              </a:r>
              <a:r>
                <a:rPr lang="en-GB" dirty="0" smtClean="0"/>
                <a:t> </a:t>
              </a:r>
              <a:r>
                <a:rPr lang="en-GB" dirty="0" err="1" smtClean="0"/>
                <a:t>als</a:t>
              </a:r>
              <a:r>
                <a:rPr lang="en-GB" dirty="0" smtClean="0"/>
                <a:t> </a:t>
              </a:r>
              <a:r>
                <a:rPr lang="en-GB" dirty="0" err="1" smtClean="0"/>
                <a:t>comercials</a:t>
              </a:r>
              <a:endParaRPr lang="en-GB" dirty="0"/>
            </a:p>
          </p:txBody>
        </p:sp>
      </p:grpSp>
      <p:grpSp>
        <p:nvGrpSpPr>
          <p:cNvPr id="22" name="21 Grupo"/>
          <p:cNvGrpSpPr/>
          <p:nvPr/>
        </p:nvGrpSpPr>
        <p:grpSpPr>
          <a:xfrm>
            <a:off x="1327052" y="3741167"/>
            <a:ext cx="4414911" cy="1098281"/>
            <a:chOff x="1327052" y="2539585"/>
            <a:chExt cx="4414911" cy="1098281"/>
          </a:xfrm>
        </p:grpSpPr>
        <p:cxnSp>
          <p:nvCxnSpPr>
            <p:cNvPr id="23" name="22 Conector angular"/>
            <p:cNvCxnSpPr>
              <a:endCxn id="24" idx="1"/>
            </p:cNvCxnSpPr>
            <p:nvPr/>
          </p:nvCxnSpPr>
          <p:spPr>
            <a:xfrm>
              <a:off x="1327052" y="2539585"/>
              <a:ext cx="1066800" cy="775116"/>
            </a:xfrm>
            <a:prstGeom prst="bentConnector3">
              <a:avLst>
                <a:gd name="adj1" fmla="val -11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23 CuadroTexto"/>
            <p:cNvSpPr txBox="1"/>
            <p:nvPr/>
          </p:nvSpPr>
          <p:spPr>
            <a:xfrm>
              <a:off x="2393852" y="2991535"/>
              <a:ext cx="33481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Detectar</a:t>
              </a:r>
              <a:r>
                <a:rPr lang="en-GB" dirty="0" smtClean="0"/>
                <a:t> clusters de </a:t>
              </a:r>
              <a:r>
                <a:rPr lang="en-GB" dirty="0" err="1" smtClean="0"/>
                <a:t>possibles</a:t>
              </a:r>
              <a:r>
                <a:rPr lang="en-GB" dirty="0" smtClean="0"/>
                <a:t> clients per </a:t>
              </a:r>
              <a:r>
                <a:rPr lang="en-GB" dirty="0" err="1" smtClean="0"/>
                <a:t>organitzar</a:t>
              </a:r>
              <a:r>
                <a:rPr lang="en-GB" dirty="0" smtClean="0"/>
                <a:t> reunions</a:t>
              </a:r>
              <a:endParaRPr lang="en-GB" dirty="0"/>
            </a:p>
          </p:txBody>
        </p:sp>
      </p:grpSp>
      <p:grpSp>
        <p:nvGrpSpPr>
          <p:cNvPr id="26" name="25 Grupo"/>
          <p:cNvGrpSpPr/>
          <p:nvPr/>
        </p:nvGrpSpPr>
        <p:grpSpPr>
          <a:xfrm flipH="1">
            <a:off x="6625883" y="2949160"/>
            <a:ext cx="4604826" cy="863658"/>
            <a:chOff x="1327051" y="2497209"/>
            <a:chExt cx="5512325" cy="863658"/>
          </a:xfrm>
        </p:grpSpPr>
        <p:cxnSp>
          <p:nvCxnSpPr>
            <p:cNvPr id="27" name="26 Conector angular"/>
            <p:cNvCxnSpPr>
              <a:stCxn id="1028" idx="2"/>
              <a:endCxn id="28" idx="1"/>
            </p:cNvCxnSpPr>
            <p:nvPr/>
          </p:nvCxnSpPr>
          <p:spPr>
            <a:xfrm rot="16200000" flipH="1">
              <a:off x="1520955" y="2303305"/>
              <a:ext cx="678992" cy="10668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27 CuadroTexto"/>
            <p:cNvSpPr txBox="1"/>
            <p:nvPr/>
          </p:nvSpPr>
          <p:spPr>
            <a:xfrm>
              <a:off x="2393851" y="2991535"/>
              <a:ext cx="44455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Entendre </a:t>
              </a:r>
              <a:r>
                <a:rPr lang="en-GB" dirty="0" err="1" smtClean="0"/>
                <a:t>millor</a:t>
              </a:r>
              <a:r>
                <a:rPr lang="en-GB" dirty="0" smtClean="0"/>
                <a:t> </a:t>
              </a:r>
              <a:r>
                <a:rPr lang="en-GB" dirty="0" err="1" smtClean="0"/>
                <a:t>diferents</a:t>
              </a:r>
              <a:r>
                <a:rPr lang="en-GB" dirty="0" smtClean="0"/>
                <a:t> sectors</a:t>
              </a:r>
              <a:endParaRPr lang="en-GB" dirty="0"/>
            </a:p>
          </p:txBody>
        </p:sp>
      </p:grpSp>
      <p:grpSp>
        <p:nvGrpSpPr>
          <p:cNvPr id="31" name="30 Grupo"/>
          <p:cNvGrpSpPr/>
          <p:nvPr/>
        </p:nvGrpSpPr>
        <p:grpSpPr>
          <a:xfrm flipH="1">
            <a:off x="6625883" y="3621926"/>
            <a:ext cx="4604826" cy="863658"/>
            <a:chOff x="1327051" y="2497209"/>
            <a:chExt cx="5512325" cy="863658"/>
          </a:xfrm>
        </p:grpSpPr>
        <p:cxnSp>
          <p:nvCxnSpPr>
            <p:cNvPr id="32" name="31 Conector angular"/>
            <p:cNvCxnSpPr>
              <a:endCxn id="33" idx="1"/>
            </p:cNvCxnSpPr>
            <p:nvPr/>
          </p:nvCxnSpPr>
          <p:spPr>
            <a:xfrm rot="16200000" flipH="1">
              <a:off x="1520955" y="2303305"/>
              <a:ext cx="678992" cy="10668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32 CuadroTexto"/>
            <p:cNvSpPr txBox="1"/>
            <p:nvPr/>
          </p:nvSpPr>
          <p:spPr>
            <a:xfrm>
              <a:off x="2393851" y="2991535"/>
              <a:ext cx="44455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Entendre </a:t>
              </a:r>
              <a:r>
                <a:rPr lang="en-GB" dirty="0" err="1" smtClean="0"/>
                <a:t>necessitats</a:t>
              </a:r>
              <a:r>
                <a:rPr lang="en-GB" dirty="0" smtClean="0"/>
                <a:t> sector</a:t>
              </a:r>
              <a:endParaRPr lang="en-GB" dirty="0"/>
            </a:p>
          </p:txBody>
        </p:sp>
      </p:grpSp>
      <p:grpSp>
        <p:nvGrpSpPr>
          <p:cNvPr id="34" name="33 Grupo"/>
          <p:cNvGrpSpPr/>
          <p:nvPr/>
        </p:nvGrpSpPr>
        <p:grpSpPr>
          <a:xfrm flipH="1">
            <a:off x="6625882" y="4208861"/>
            <a:ext cx="4604826" cy="1140657"/>
            <a:chOff x="1327051" y="2497209"/>
            <a:chExt cx="5512325" cy="1140657"/>
          </a:xfrm>
        </p:grpSpPr>
        <p:cxnSp>
          <p:nvCxnSpPr>
            <p:cNvPr id="35" name="34 Conector angular"/>
            <p:cNvCxnSpPr>
              <a:endCxn id="36" idx="1"/>
            </p:cNvCxnSpPr>
            <p:nvPr/>
          </p:nvCxnSpPr>
          <p:spPr>
            <a:xfrm rot="10800000" flipH="1" flipV="1">
              <a:off x="1327051" y="2497209"/>
              <a:ext cx="1066800" cy="817492"/>
            </a:xfrm>
            <a:prstGeom prst="bentConnector3">
              <a:avLst>
                <a:gd name="adj1" fmla="val -514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35 CuadroTexto"/>
            <p:cNvSpPr txBox="1"/>
            <p:nvPr/>
          </p:nvSpPr>
          <p:spPr>
            <a:xfrm>
              <a:off x="2393851" y="2991535"/>
              <a:ext cx="44455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Clusters </a:t>
              </a:r>
              <a:r>
                <a:rPr lang="en-GB" dirty="0" err="1" smtClean="0"/>
                <a:t>geogràfics</a:t>
              </a:r>
              <a:r>
                <a:rPr lang="en-GB" dirty="0" smtClean="0"/>
                <a:t> per sector/</a:t>
              </a:r>
              <a:r>
                <a:rPr lang="en-GB" dirty="0" err="1" smtClean="0"/>
                <a:t>en</a:t>
              </a:r>
              <a:r>
                <a:rPr lang="en-GB" dirty="0" smtClean="0"/>
                <a:t> el temps</a:t>
              </a:r>
              <a:endParaRPr lang="en-GB" dirty="0"/>
            </a:p>
          </p:txBody>
        </p:sp>
      </p:grpSp>
      <p:sp>
        <p:nvSpPr>
          <p:cNvPr id="3" name="2 Llamada con línea 1"/>
          <p:cNvSpPr/>
          <p:nvPr/>
        </p:nvSpPr>
        <p:spPr>
          <a:xfrm>
            <a:off x="4304126" y="1757729"/>
            <a:ext cx="3225018" cy="1093192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Organitzar</a:t>
            </a:r>
            <a:r>
              <a:rPr lang="en-GB" dirty="0" smtClean="0"/>
              <a:t> </a:t>
            </a:r>
            <a:r>
              <a:rPr lang="en-GB" dirty="0" err="1" smtClean="0"/>
              <a:t>coneixement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Entendre </a:t>
            </a:r>
            <a:r>
              <a:rPr lang="en-GB" dirty="0" err="1" smtClean="0"/>
              <a:t>necessitats</a:t>
            </a:r>
            <a:r>
              <a:rPr lang="en-GB" dirty="0" smtClean="0"/>
              <a:t> del client </a:t>
            </a:r>
            <a:endParaRPr lang="en-GB" dirty="0"/>
          </a:p>
        </p:txBody>
      </p:sp>
      <p:sp>
        <p:nvSpPr>
          <p:cNvPr id="25" name="24 Llamada con línea 1"/>
          <p:cNvSpPr/>
          <p:nvPr/>
        </p:nvSpPr>
        <p:spPr>
          <a:xfrm>
            <a:off x="5465296" y="2534960"/>
            <a:ext cx="3678703" cy="1093192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Proposar</a:t>
            </a:r>
            <a:r>
              <a:rPr lang="en-GB" dirty="0" smtClean="0"/>
              <a:t> i </a:t>
            </a:r>
            <a:r>
              <a:rPr lang="en-GB" dirty="0" err="1" smtClean="0"/>
              <a:t>gestionar</a:t>
            </a:r>
            <a:r>
              <a:rPr lang="en-GB" dirty="0" smtClean="0"/>
              <a:t> leads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Proposar</a:t>
            </a:r>
            <a:r>
              <a:rPr lang="en-GB" dirty="0" smtClean="0"/>
              <a:t> </a:t>
            </a:r>
            <a:r>
              <a:rPr lang="en-GB" dirty="0" err="1" smtClean="0"/>
              <a:t>itineraris</a:t>
            </a:r>
            <a:r>
              <a:rPr lang="en-GB" dirty="0" smtClean="0"/>
              <a:t> de </a:t>
            </a:r>
            <a:r>
              <a:rPr lang="en-GB" dirty="0" err="1" smtClean="0"/>
              <a:t>visita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Gestionar</a:t>
            </a:r>
            <a:r>
              <a:rPr lang="en-GB" dirty="0" smtClean="0"/>
              <a:t> </a:t>
            </a:r>
            <a:r>
              <a:rPr lang="en-GB" dirty="0" err="1" smtClean="0"/>
              <a:t>visites</a:t>
            </a:r>
            <a:endParaRPr lang="en-GB" dirty="0"/>
          </a:p>
        </p:txBody>
      </p:sp>
      <p:sp>
        <p:nvSpPr>
          <p:cNvPr id="29" name="28 Llamada con línea 1"/>
          <p:cNvSpPr/>
          <p:nvPr/>
        </p:nvSpPr>
        <p:spPr>
          <a:xfrm>
            <a:off x="5741963" y="2221509"/>
            <a:ext cx="3877996" cy="1093192"/>
          </a:xfrm>
          <a:prstGeom prst="borderCallout1">
            <a:avLst>
              <a:gd name="adj1" fmla="val 18750"/>
              <a:gd name="adj2" fmla="val -8333"/>
              <a:gd name="adj3" fmla="val 178129"/>
              <a:gd name="adj4" fmla="val -238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Agrupar</a:t>
            </a:r>
            <a:r>
              <a:rPr lang="en-GB" dirty="0" smtClean="0"/>
              <a:t> </a:t>
            </a:r>
            <a:r>
              <a:rPr lang="en-GB" dirty="0" err="1" smtClean="0"/>
              <a:t>empreses</a:t>
            </a:r>
            <a:r>
              <a:rPr lang="en-GB" dirty="0" smtClean="0"/>
              <a:t> per </a:t>
            </a:r>
            <a:r>
              <a:rPr lang="en-GB" dirty="0" err="1" smtClean="0"/>
              <a:t>interessos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Fer</a:t>
            </a:r>
            <a:r>
              <a:rPr lang="en-GB" dirty="0" smtClean="0"/>
              <a:t> </a:t>
            </a:r>
            <a:r>
              <a:rPr lang="en-GB" dirty="0" err="1" smtClean="0"/>
              <a:t>agrupacions</a:t>
            </a:r>
            <a:r>
              <a:rPr lang="en-GB" dirty="0" smtClean="0"/>
              <a:t> </a:t>
            </a:r>
            <a:r>
              <a:rPr lang="en-GB" dirty="0" err="1" smtClean="0"/>
              <a:t>geogràfiques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Gestionar</a:t>
            </a:r>
            <a:r>
              <a:rPr lang="en-GB" dirty="0" smtClean="0"/>
              <a:t> reunions</a:t>
            </a:r>
            <a:endParaRPr lang="en-GB" dirty="0"/>
          </a:p>
        </p:txBody>
      </p:sp>
      <p:sp>
        <p:nvSpPr>
          <p:cNvPr id="30" name="29 Llamada con línea 1"/>
          <p:cNvSpPr/>
          <p:nvPr/>
        </p:nvSpPr>
        <p:spPr>
          <a:xfrm flipH="1">
            <a:off x="4067907" y="1909152"/>
            <a:ext cx="3697457" cy="1082383"/>
          </a:xfrm>
          <a:prstGeom prst="borderCallout1">
            <a:avLst>
              <a:gd name="adj1" fmla="val 18750"/>
              <a:gd name="adj2" fmla="val -8333"/>
              <a:gd name="adj3" fmla="val 129613"/>
              <a:gd name="adj4" fmla="val -256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Capacitat</a:t>
            </a:r>
            <a:r>
              <a:rPr lang="en-GB" dirty="0" smtClean="0"/>
              <a:t> de les </a:t>
            </a:r>
            <a:r>
              <a:rPr lang="en-GB" dirty="0" err="1" smtClean="0"/>
              <a:t>empreses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Clusters </a:t>
            </a:r>
            <a:r>
              <a:rPr lang="en-GB" dirty="0" err="1" smtClean="0"/>
              <a:t>d’empreses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Empreses</a:t>
            </a:r>
            <a:r>
              <a:rPr lang="en-GB" dirty="0" smtClean="0"/>
              <a:t> no PIMEC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37" name="36 Llamada con línea 1"/>
          <p:cNvSpPr/>
          <p:nvPr/>
        </p:nvSpPr>
        <p:spPr>
          <a:xfrm flipH="1">
            <a:off x="3425478" y="5148776"/>
            <a:ext cx="3378589" cy="1535957"/>
          </a:xfrm>
          <a:prstGeom prst="borderCallout1">
            <a:avLst>
              <a:gd name="adj1" fmla="val 18750"/>
              <a:gd name="adj2" fmla="val -8333"/>
              <a:gd name="adj3" fmla="val -47572"/>
              <a:gd name="adj4" fmla="val -511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Entendre </a:t>
            </a:r>
            <a:r>
              <a:rPr lang="en-GB" dirty="0" err="1" smtClean="0"/>
              <a:t>aspectes</a:t>
            </a:r>
            <a:r>
              <a:rPr lang="en-GB" dirty="0" smtClean="0"/>
              <a:t> </a:t>
            </a:r>
            <a:r>
              <a:rPr lang="en-GB" dirty="0" err="1" smtClean="0"/>
              <a:t>rellevants</a:t>
            </a:r>
            <a:r>
              <a:rPr lang="en-GB" dirty="0" smtClean="0"/>
              <a:t> </a:t>
            </a:r>
            <a:r>
              <a:rPr lang="en-GB" dirty="0" err="1" smtClean="0"/>
              <a:t>pel</a:t>
            </a:r>
            <a:r>
              <a:rPr lang="en-GB" dirty="0" smtClean="0"/>
              <a:t> sector a </a:t>
            </a:r>
            <a:r>
              <a:rPr lang="en-GB" dirty="0" err="1" smtClean="0"/>
              <a:t>partir</a:t>
            </a:r>
            <a:r>
              <a:rPr lang="en-GB" dirty="0" smtClean="0"/>
              <a:t> de: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Google trends/</a:t>
            </a:r>
            <a:r>
              <a:rPr lang="en-GB" dirty="0" err="1" smtClean="0"/>
              <a:t>Grups</a:t>
            </a:r>
            <a:r>
              <a:rPr lang="en-GB" dirty="0" smtClean="0"/>
              <a:t> de LinkedIn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Web </a:t>
            </a:r>
            <a:r>
              <a:rPr lang="en-GB" dirty="0" err="1" smtClean="0"/>
              <a:t>empreses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</p:txBody>
      </p:sp>
      <p:sp>
        <p:nvSpPr>
          <p:cNvPr id="38" name="37 Llamada con línea 1"/>
          <p:cNvSpPr/>
          <p:nvPr/>
        </p:nvSpPr>
        <p:spPr>
          <a:xfrm flipH="1">
            <a:off x="1833488" y="5283749"/>
            <a:ext cx="3392658" cy="1429119"/>
          </a:xfrm>
          <a:prstGeom prst="borderCallout1">
            <a:avLst>
              <a:gd name="adj1" fmla="val 18750"/>
              <a:gd name="adj2" fmla="val -8333"/>
              <a:gd name="adj3" fmla="val -14103"/>
              <a:gd name="adj4" fmla="val -781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Àrees</a:t>
            </a:r>
            <a:r>
              <a:rPr lang="en-GB" dirty="0" smtClean="0"/>
              <a:t> </a:t>
            </a:r>
            <a:r>
              <a:rPr lang="en-GB" dirty="0" err="1" smtClean="0"/>
              <a:t>geogràfiques</a:t>
            </a:r>
            <a:r>
              <a:rPr lang="en-GB" dirty="0" smtClean="0"/>
              <a:t> </a:t>
            </a:r>
            <a:r>
              <a:rPr lang="en-GB" dirty="0" err="1" smtClean="0"/>
              <a:t>més</a:t>
            </a:r>
            <a:r>
              <a:rPr lang="en-GB" dirty="0" smtClean="0"/>
              <a:t> </a:t>
            </a:r>
            <a:r>
              <a:rPr lang="en-GB" dirty="0" err="1" smtClean="0"/>
              <a:t>rellevants</a:t>
            </a:r>
            <a:r>
              <a:rPr lang="en-GB" dirty="0" smtClean="0"/>
              <a:t> per sector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Variació</a:t>
            </a:r>
            <a:r>
              <a:rPr lang="en-GB" dirty="0" smtClean="0"/>
              <a:t> </a:t>
            </a:r>
            <a:r>
              <a:rPr lang="en-GB" dirty="0" err="1" smtClean="0"/>
              <a:t>en</a:t>
            </a:r>
            <a:r>
              <a:rPr lang="en-GB" dirty="0" smtClean="0"/>
              <a:t> el temps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3582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5" grpId="0" animBg="1"/>
      <p:bldP spid="25" grpId="1" animBg="1"/>
      <p:bldP spid="29" grpId="0" animBg="1"/>
      <p:bldP spid="29" grpId="1" animBg="1"/>
      <p:bldP spid="30" grpId="0" animBg="1"/>
      <p:bldP spid="30" grpId="1" animBg="1"/>
      <p:bldP spid="37" grpId="0" animBg="1"/>
      <p:bldP spid="37" grpId="1" animBg="1"/>
      <p:bldP spid="38" grpId="0" animBg="1"/>
      <p:bldP spid="38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Projectar</a:t>
            </a:r>
            <a:r>
              <a:rPr lang="en-GB" dirty="0" smtClean="0"/>
              <a:t> </a:t>
            </a:r>
            <a:r>
              <a:rPr lang="en-GB" dirty="0" err="1" smtClean="0"/>
              <a:t>millor</a:t>
            </a:r>
            <a:r>
              <a:rPr lang="en-GB" dirty="0" smtClean="0"/>
              <a:t> PIMEC</a:t>
            </a:r>
            <a:endParaRPr lang="en-GB" dirty="0"/>
          </a:p>
        </p:txBody>
      </p:sp>
      <p:grpSp>
        <p:nvGrpSpPr>
          <p:cNvPr id="15" name="14 Grupo"/>
          <p:cNvGrpSpPr/>
          <p:nvPr/>
        </p:nvGrpSpPr>
        <p:grpSpPr>
          <a:xfrm>
            <a:off x="1118381" y="2894123"/>
            <a:ext cx="4414911" cy="821282"/>
            <a:chOff x="1327052" y="2539585"/>
            <a:chExt cx="4414911" cy="821282"/>
          </a:xfrm>
        </p:grpSpPr>
        <p:cxnSp>
          <p:nvCxnSpPr>
            <p:cNvPr id="5" name="4 Conector angular"/>
            <p:cNvCxnSpPr>
              <a:endCxn id="6" idx="1"/>
            </p:cNvCxnSpPr>
            <p:nvPr/>
          </p:nvCxnSpPr>
          <p:spPr>
            <a:xfrm>
              <a:off x="1327052" y="2539585"/>
              <a:ext cx="1066800" cy="636616"/>
            </a:xfrm>
            <a:prstGeom prst="bentConnector3">
              <a:avLst>
                <a:gd name="adj1" fmla="val -1429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5 CuadroTexto"/>
            <p:cNvSpPr txBox="1"/>
            <p:nvPr/>
          </p:nvSpPr>
          <p:spPr>
            <a:xfrm>
              <a:off x="2393852" y="2991535"/>
              <a:ext cx="3348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Donar</a:t>
              </a:r>
              <a:r>
                <a:rPr lang="en-GB" dirty="0" smtClean="0"/>
                <a:t> </a:t>
              </a:r>
              <a:r>
                <a:rPr lang="en-GB" dirty="0" err="1" smtClean="0"/>
                <a:t>valor</a:t>
              </a:r>
              <a:r>
                <a:rPr lang="en-GB" dirty="0" smtClean="0"/>
                <a:t> </a:t>
              </a:r>
              <a:r>
                <a:rPr lang="en-GB" dirty="0" err="1" smtClean="0"/>
                <a:t>dia</a:t>
              </a:r>
              <a:r>
                <a:rPr lang="en-GB" dirty="0" smtClean="0"/>
                <a:t> a </a:t>
              </a:r>
              <a:r>
                <a:rPr lang="en-GB" dirty="0" err="1" smtClean="0"/>
                <a:t>dia</a:t>
              </a:r>
              <a:endParaRPr lang="en-GB" dirty="0"/>
            </a:p>
          </p:txBody>
        </p:sp>
      </p:grpSp>
      <p:grpSp>
        <p:nvGrpSpPr>
          <p:cNvPr id="19" name="18 Grupo"/>
          <p:cNvGrpSpPr/>
          <p:nvPr/>
        </p:nvGrpSpPr>
        <p:grpSpPr>
          <a:xfrm>
            <a:off x="1118381" y="3453284"/>
            <a:ext cx="4414911" cy="821282"/>
            <a:chOff x="1327052" y="2539585"/>
            <a:chExt cx="4414911" cy="821282"/>
          </a:xfrm>
        </p:grpSpPr>
        <p:cxnSp>
          <p:nvCxnSpPr>
            <p:cNvPr id="20" name="19 Conector angular"/>
            <p:cNvCxnSpPr>
              <a:endCxn id="21" idx="1"/>
            </p:cNvCxnSpPr>
            <p:nvPr/>
          </p:nvCxnSpPr>
          <p:spPr>
            <a:xfrm>
              <a:off x="1327052" y="2539585"/>
              <a:ext cx="1066800" cy="636616"/>
            </a:xfrm>
            <a:prstGeom prst="bentConnector3">
              <a:avLst>
                <a:gd name="adj1" fmla="val -1429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20 CuadroTexto"/>
            <p:cNvSpPr txBox="1"/>
            <p:nvPr/>
          </p:nvSpPr>
          <p:spPr>
            <a:xfrm>
              <a:off x="2393852" y="2991535"/>
              <a:ext cx="3348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Oferir</a:t>
              </a:r>
              <a:r>
                <a:rPr lang="en-GB" dirty="0" smtClean="0"/>
                <a:t> </a:t>
              </a:r>
              <a:r>
                <a:rPr lang="en-GB" dirty="0" err="1" smtClean="0"/>
                <a:t>serveis</a:t>
              </a:r>
              <a:r>
                <a:rPr lang="en-GB" dirty="0" smtClean="0"/>
                <a:t> de </a:t>
              </a:r>
              <a:r>
                <a:rPr lang="en-GB" dirty="0" err="1" smtClean="0"/>
                <a:t>valor</a:t>
              </a:r>
              <a:r>
                <a:rPr lang="en-GB" dirty="0" smtClean="0"/>
                <a:t> </a:t>
              </a:r>
              <a:r>
                <a:rPr lang="en-GB" dirty="0" err="1" smtClean="0"/>
                <a:t>afegit</a:t>
              </a:r>
              <a:endParaRPr lang="en-GB" dirty="0"/>
            </a:p>
          </p:txBody>
        </p:sp>
      </p:grpSp>
      <p:grpSp>
        <p:nvGrpSpPr>
          <p:cNvPr id="22" name="21 Grupo"/>
          <p:cNvGrpSpPr/>
          <p:nvPr/>
        </p:nvGrpSpPr>
        <p:grpSpPr>
          <a:xfrm>
            <a:off x="1104313" y="4095705"/>
            <a:ext cx="4414911" cy="1098281"/>
            <a:chOff x="1327052" y="2539585"/>
            <a:chExt cx="4414911" cy="1098281"/>
          </a:xfrm>
        </p:grpSpPr>
        <p:cxnSp>
          <p:nvCxnSpPr>
            <p:cNvPr id="23" name="22 Conector angular"/>
            <p:cNvCxnSpPr>
              <a:endCxn id="24" idx="1"/>
            </p:cNvCxnSpPr>
            <p:nvPr/>
          </p:nvCxnSpPr>
          <p:spPr>
            <a:xfrm>
              <a:off x="1327052" y="2539585"/>
              <a:ext cx="1066800" cy="775116"/>
            </a:xfrm>
            <a:prstGeom prst="bentConnector3">
              <a:avLst>
                <a:gd name="adj1" fmla="val -11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23 CuadroTexto"/>
            <p:cNvSpPr txBox="1"/>
            <p:nvPr/>
          </p:nvSpPr>
          <p:spPr>
            <a:xfrm>
              <a:off x="2393852" y="2991535"/>
              <a:ext cx="33481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Ser</a:t>
              </a:r>
              <a:r>
                <a:rPr lang="en-GB" dirty="0" smtClean="0"/>
                <a:t> referent per </a:t>
              </a:r>
              <a:r>
                <a:rPr lang="en-GB" dirty="0" err="1" smtClean="0"/>
                <a:t>altres</a:t>
              </a:r>
              <a:r>
                <a:rPr lang="en-GB" dirty="0" smtClean="0"/>
                <a:t> </a:t>
              </a:r>
              <a:r>
                <a:rPr lang="en-GB" dirty="0" err="1" smtClean="0"/>
                <a:t>àmbits</a:t>
              </a:r>
              <a:r>
                <a:rPr lang="en-GB" dirty="0" smtClean="0"/>
                <a:t> </a:t>
              </a:r>
              <a:r>
                <a:rPr lang="en-GB" dirty="0" err="1" smtClean="0"/>
                <a:t>geogràfics</a:t>
              </a:r>
              <a:endParaRPr lang="en-GB" dirty="0"/>
            </a:p>
          </p:txBody>
        </p:sp>
      </p:grpSp>
      <p:grpSp>
        <p:nvGrpSpPr>
          <p:cNvPr id="26" name="25 Grupo"/>
          <p:cNvGrpSpPr/>
          <p:nvPr/>
        </p:nvGrpSpPr>
        <p:grpSpPr>
          <a:xfrm flipH="1">
            <a:off x="6625881" y="2851747"/>
            <a:ext cx="4604826" cy="863658"/>
            <a:chOff x="1327051" y="2497209"/>
            <a:chExt cx="5512325" cy="863658"/>
          </a:xfrm>
        </p:grpSpPr>
        <p:cxnSp>
          <p:nvCxnSpPr>
            <p:cNvPr id="27" name="26 Conector angular"/>
            <p:cNvCxnSpPr>
              <a:endCxn id="28" idx="1"/>
            </p:cNvCxnSpPr>
            <p:nvPr/>
          </p:nvCxnSpPr>
          <p:spPr>
            <a:xfrm rot="16200000" flipH="1">
              <a:off x="1520955" y="2303305"/>
              <a:ext cx="678992" cy="10668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27 CuadroTexto"/>
            <p:cNvSpPr txBox="1"/>
            <p:nvPr/>
          </p:nvSpPr>
          <p:spPr>
            <a:xfrm>
              <a:off x="2393851" y="2991535"/>
              <a:ext cx="44455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Veure</a:t>
              </a:r>
              <a:r>
                <a:rPr lang="en-GB" dirty="0" smtClean="0"/>
                <a:t> que PIMEC </a:t>
              </a:r>
              <a:r>
                <a:rPr lang="en-GB" dirty="0" err="1" smtClean="0"/>
                <a:t>em</a:t>
              </a:r>
              <a:r>
                <a:rPr lang="en-GB" dirty="0" smtClean="0"/>
                <a:t> </a:t>
              </a:r>
              <a:r>
                <a:rPr lang="en-GB" dirty="0" err="1" smtClean="0"/>
                <a:t>dóna</a:t>
              </a:r>
              <a:r>
                <a:rPr lang="en-GB" dirty="0" smtClean="0"/>
                <a:t> </a:t>
              </a:r>
              <a:r>
                <a:rPr lang="en-GB" dirty="0" err="1" smtClean="0"/>
                <a:t>valor</a:t>
              </a:r>
              <a:endParaRPr lang="en-GB" dirty="0"/>
            </a:p>
          </p:txBody>
        </p:sp>
      </p:grpSp>
      <p:grpSp>
        <p:nvGrpSpPr>
          <p:cNvPr id="31" name="30 Grupo"/>
          <p:cNvGrpSpPr/>
          <p:nvPr/>
        </p:nvGrpSpPr>
        <p:grpSpPr>
          <a:xfrm flipH="1">
            <a:off x="6625883" y="3424974"/>
            <a:ext cx="4604826" cy="863658"/>
            <a:chOff x="1327051" y="2497209"/>
            <a:chExt cx="5512325" cy="863658"/>
          </a:xfrm>
        </p:grpSpPr>
        <p:cxnSp>
          <p:nvCxnSpPr>
            <p:cNvPr id="32" name="31 Conector angular"/>
            <p:cNvCxnSpPr>
              <a:endCxn id="33" idx="1"/>
            </p:cNvCxnSpPr>
            <p:nvPr/>
          </p:nvCxnSpPr>
          <p:spPr>
            <a:xfrm rot="16200000" flipH="1">
              <a:off x="1520955" y="2303305"/>
              <a:ext cx="678992" cy="10668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32 CuadroTexto"/>
            <p:cNvSpPr txBox="1"/>
            <p:nvPr/>
          </p:nvSpPr>
          <p:spPr>
            <a:xfrm>
              <a:off x="2393851" y="2991535"/>
              <a:ext cx="44455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Poder</a:t>
              </a:r>
              <a:r>
                <a:rPr lang="en-GB" dirty="0" smtClean="0"/>
                <a:t> </a:t>
              </a:r>
              <a:r>
                <a:rPr lang="en-GB" dirty="0" err="1" smtClean="0"/>
                <a:t>comprar</a:t>
              </a:r>
              <a:r>
                <a:rPr lang="en-GB" dirty="0" smtClean="0"/>
                <a:t> </a:t>
              </a:r>
              <a:r>
                <a:rPr lang="en-GB" dirty="0" err="1" smtClean="0"/>
                <a:t>serveis</a:t>
              </a:r>
              <a:r>
                <a:rPr lang="en-GB" dirty="0" smtClean="0"/>
                <a:t> al cloud</a:t>
              </a:r>
              <a:endParaRPr lang="en-GB" dirty="0"/>
            </a:p>
          </p:txBody>
        </p:sp>
      </p:grpSp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0864" y="2028922"/>
            <a:ext cx="213360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88" y="1674923"/>
            <a:ext cx="1322387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39 Llamada con línea 1"/>
          <p:cNvSpPr/>
          <p:nvPr/>
        </p:nvSpPr>
        <p:spPr>
          <a:xfrm>
            <a:off x="4075527" y="2140843"/>
            <a:ext cx="3225018" cy="1093192"/>
          </a:xfrm>
          <a:prstGeom prst="borderCallout1">
            <a:avLst>
              <a:gd name="adj1" fmla="val 18750"/>
              <a:gd name="adj2" fmla="val -8333"/>
              <a:gd name="adj3" fmla="val 17273"/>
              <a:gd name="adj4" fmla="val -77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Newsleter</a:t>
            </a:r>
            <a:r>
              <a:rPr lang="en-GB" dirty="0" smtClean="0"/>
              <a:t> a </a:t>
            </a:r>
            <a:r>
              <a:rPr lang="en-GB" dirty="0" err="1" smtClean="0"/>
              <a:t>mida</a:t>
            </a:r>
            <a:r>
              <a:rPr lang="en-GB" dirty="0" smtClean="0"/>
              <a:t> del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Millorar</a:t>
            </a:r>
            <a:r>
              <a:rPr lang="en-GB" dirty="0" smtClean="0"/>
              <a:t> </a:t>
            </a:r>
            <a:r>
              <a:rPr lang="en-GB" dirty="0" err="1" smtClean="0"/>
              <a:t>cerques</a:t>
            </a:r>
            <a:r>
              <a:rPr lang="en-GB" dirty="0" smtClean="0"/>
              <a:t> a la web</a:t>
            </a:r>
          </a:p>
        </p:txBody>
      </p:sp>
      <p:sp>
        <p:nvSpPr>
          <p:cNvPr id="41" name="40 Llamada con línea 1"/>
          <p:cNvSpPr/>
          <p:nvPr/>
        </p:nvSpPr>
        <p:spPr>
          <a:xfrm>
            <a:off x="4300606" y="1972918"/>
            <a:ext cx="3027487" cy="1093192"/>
          </a:xfrm>
          <a:prstGeom prst="borderCallout1">
            <a:avLst>
              <a:gd name="adj1" fmla="val 18750"/>
              <a:gd name="adj2" fmla="val -8333"/>
              <a:gd name="adj3" fmla="val 22421"/>
              <a:gd name="adj4" fmla="val -81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Detecció</a:t>
            </a:r>
            <a:r>
              <a:rPr lang="en-GB" dirty="0" smtClean="0"/>
              <a:t> </a:t>
            </a:r>
            <a:r>
              <a:rPr lang="en-GB" dirty="0" err="1" smtClean="0"/>
              <a:t>d’empreses</a:t>
            </a:r>
            <a:r>
              <a:rPr lang="en-GB" dirty="0" smtClean="0"/>
              <a:t> clients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Gestió</a:t>
            </a:r>
            <a:r>
              <a:rPr lang="en-GB" dirty="0" smtClean="0"/>
              <a:t> </a:t>
            </a:r>
            <a:r>
              <a:rPr lang="en-GB" dirty="0" err="1" smtClean="0"/>
              <a:t>dels</a:t>
            </a:r>
            <a:r>
              <a:rPr lang="en-GB" dirty="0" smtClean="0"/>
              <a:t> </a:t>
            </a:r>
            <a:r>
              <a:rPr lang="en-GB" dirty="0" err="1" smtClean="0"/>
              <a:t>comercials</a:t>
            </a:r>
            <a:endParaRPr lang="en-GB" dirty="0" smtClean="0"/>
          </a:p>
        </p:txBody>
      </p:sp>
      <p:sp>
        <p:nvSpPr>
          <p:cNvPr id="42" name="41 Llamada con línea 1"/>
          <p:cNvSpPr/>
          <p:nvPr/>
        </p:nvSpPr>
        <p:spPr>
          <a:xfrm flipH="1">
            <a:off x="215702" y="5554683"/>
            <a:ext cx="3629465" cy="1093192"/>
          </a:xfrm>
          <a:prstGeom prst="borderCallout1">
            <a:avLst>
              <a:gd name="adj1" fmla="val 18750"/>
              <a:gd name="adj2" fmla="val -8333"/>
              <a:gd name="adj3" fmla="val -56076"/>
              <a:gd name="adj4" fmla="val -146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Vendre</a:t>
            </a:r>
            <a:r>
              <a:rPr lang="en-GB" dirty="0" smtClean="0"/>
              <a:t> software a </a:t>
            </a:r>
            <a:r>
              <a:rPr lang="en-GB" dirty="0" err="1" smtClean="0"/>
              <a:t>altres</a:t>
            </a:r>
            <a:r>
              <a:rPr lang="en-GB" dirty="0" smtClean="0"/>
              <a:t> 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Donar</a:t>
            </a:r>
            <a:r>
              <a:rPr lang="en-GB" dirty="0" smtClean="0"/>
              <a:t> </a:t>
            </a:r>
            <a:r>
              <a:rPr lang="en-GB" dirty="0" err="1" smtClean="0"/>
              <a:t>suport</a:t>
            </a:r>
            <a:r>
              <a:rPr lang="en-GB" dirty="0" smtClean="0"/>
              <a:t> a </a:t>
            </a:r>
            <a:r>
              <a:rPr lang="en-GB" dirty="0" err="1" smtClean="0"/>
              <a:t>altres</a:t>
            </a:r>
            <a:r>
              <a:rPr lang="en-GB" dirty="0" smtClean="0"/>
              <a:t> regions</a:t>
            </a:r>
          </a:p>
        </p:txBody>
      </p:sp>
    </p:spTree>
    <p:extLst>
      <p:ext uri="{BB962C8B-B14F-4D97-AF65-F5344CB8AC3E}">
        <p14:creationId xmlns:p14="http://schemas.microsoft.com/office/powerpoint/2010/main" val="1755041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Millor</a:t>
            </a:r>
            <a:r>
              <a:rPr lang="en-GB" dirty="0" smtClean="0"/>
              <a:t> </a:t>
            </a:r>
            <a:r>
              <a:rPr lang="en-GB" dirty="0" err="1" smtClean="0"/>
              <a:t>Integració</a:t>
            </a:r>
            <a:r>
              <a:rPr lang="en-GB" dirty="0" smtClean="0"/>
              <a:t> al </a:t>
            </a:r>
            <a:r>
              <a:rPr lang="en-GB" dirty="0" err="1" smtClean="0"/>
              <a:t>Territori</a:t>
            </a:r>
            <a:endParaRPr lang="en-GB" dirty="0"/>
          </a:p>
        </p:txBody>
      </p:sp>
      <p:grpSp>
        <p:nvGrpSpPr>
          <p:cNvPr id="15" name="14 Grupo"/>
          <p:cNvGrpSpPr/>
          <p:nvPr/>
        </p:nvGrpSpPr>
        <p:grpSpPr>
          <a:xfrm>
            <a:off x="1118381" y="2894123"/>
            <a:ext cx="4695968" cy="821282"/>
            <a:chOff x="1327052" y="2539585"/>
            <a:chExt cx="4695968" cy="821282"/>
          </a:xfrm>
        </p:grpSpPr>
        <p:cxnSp>
          <p:nvCxnSpPr>
            <p:cNvPr id="5" name="4 Conector angular"/>
            <p:cNvCxnSpPr>
              <a:endCxn id="6" idx="1"/>
            </p:cNvCxnSpPr>
            <p:nvPr/>
          </p:nvCxnSpPr>
          <p:spPr>
            <a:xfrm>
              <a:off x="1327052" y="2539585"/>
              <a:ext cx="1066800" cy="636616"/>
            </a:xfrm>
            <a:prstGeom prst="bentConnector3">
              <a:avLst>
                <a:gd name="adj1" fmla="val -1428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5 CuadroTexto"/>
            <p:cNvSpPr txBox="1"/>
            <p:nvPr/>
          </p:nvSpPr>
          <p:spPr>
            <a:xfrm>
              <a:off x="2393852" y="2991535"/>
              <a:ext cx="36291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Eines</a:t>
              </a:r>
              <a:r>
                <a:rPr lang="en-GB" dirty="0" smtClean="0"/>
                <a:t> de </a:t>
              </a:r>
              <a:r>
                <a:rPr lang="en-GB" dirty="0" err="1" smtClean="0"/>
                <a:t>valor</a:t>
              </a:r>
              <a:r>
                <a:rPr lang="en-GB" dirty="0" smtClean="0"/>
                <a:t> </a:t>
              </a:r>
              <a:r>
                <a:rPr lang="en-GB" dirty="0" err="1" smtClean="0"/>
                <a:t>afegit</a:t>
              </a:r>
              <a:r>
                <a:rPr lang="en-GB" dirty="0" smtClean="0"/>
                <a:t> </a:t>
              </a:r>
              <a:r>
                <a:rPr lang="en-GB" dirty="0" err="1" smtClean="0"/>
                <a:t>pel</a:t>
              </a:r>
              <a:r>
                <a:rPr lang="en-GB" dirty="0" smtClean="0"/>
                <a:t> </a:t>
              </a:r>
              <a:r>
                <a:rPr lang="en-GB" dirty="0" err="1" smtClean="0"/>
                <a:t>territori</a:t>
              </a:r>
              <a:endParaRPr lang="en-GB" dirty="0"/>
            </a:p>
          </p:txBody>
        </p:sp>
      </p:grpSp>
      <p:grpSp>
        <p:nvGrpSpPr>
          <p:cNvPr id="19" name="18 Grupo"/>
          <p:cNvGrpSpPr/>
          <p:nvPr/>
        </p:nvGrpSpPr>
        <p:grpSpPr>
          <a:xfrm>
            <a:off x="1118381" y="3453284"/>
            <a:ext cx="4414911" cy="1098281"/>
            <a:chOff x="1327052" y="2539585"/>
            <a:chExt cx="4414911" cy="1098281"/>
          </a:xfrm>
        </p:grpSpPr>
        <p:cxnSp>
          <p:nvCxnSpPr>
            <p:cNvPr id="20" name="19 Conector angular"/>
            <p:cNvCxnSpPr>
              <a:endCxn id="21" idx="1"/>
            </p:cNvCxnSpPr>
            <p:nvPr/>
          </p:nvCxnSpPr>
          <p:spPr>
            <a:xfrm>
              <a:off x="1327052" y="2539585"/>
              <a:ext cx="1066800" cy="775116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20 CuadroTexto"/>
            <p:cNvSpPr txBox="1"/>
            <p:nvPr/>
          </p:nvSpPr>
          <p:spPr>
            <a:xfrm>
              <a:off x="2393852" y="2991535"/>
              <a:ext cx="33481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Col·laborar</a:t>
              </a:r>
              <a:r>
                <a:rPr lang="en-GB" dirty="0" smtClean="0"/>
                <a:t> </a:t>
              </a:r>
              <a:r>
                <a:rPr lang="en-GB" dirty="0" err="1" smtClean="0"/>
                <a:t>en</a:t>
              </a:r>
              <a:r>
                <a:rPr lang="en-GB" dirty="0" smtClean="0"/>
                <a:t> </a:t>
              </a:r>
              <a:r>
                <a:rPr lang="en-GB" dirty="0" err="1" smtClean="0"/>
                <a:t>polítiques</a:t>
              </a:r>
              <a:r>
                <a:rPr lang="en-GB" dirty="0" smtClean="0"/>
                <a:t> </a:t>
              </a:r>
              <a:r>
                <a:rPr lang="en-GB" dirty="0" err="1" smtClean="0"/>
                <a:t>conjuntes</a:t>
              </a:r>
              <a:endParaRPr lang="en-GB" dirty="0"/>
            </a:p>
          </p:txBody>
        </p:sp>
      </p:grpSp>
      <p:grpSp>
        <p:nvGrpSpPr>
          <p:cNvPr id="22" name="21 Grupo"/>
          <p:cNvGrpSpPr/>
          <p:nvPr/>
        </p:nvGrpSpPr>
        <p:grpSpPr>
          <a:xfrm>
            <a:off x="1104313" y="4095705"/>
            <a:ext cx="4414911" cy="1098281"/>
            <a:chOff x="1327052" y="2539585"/>
            <a:chExt cx="4414911" cy="1098281"/>
          </a:xfrm>
        </p:grpSpPr>
        <p:cxnSp>
          <p:nvCxnSpPr>
            <p:cNvPr id="23" name="22 Conector angular"/>
            <p:cNvCxnSpPr>
              <a:endCxn id="24" idx="1"/>
            </p:cNvCxnSpPr>
            <p:nvPr/>
          </p:nvCxnSpPr>
          <p:spPr>
            <a:xfrm>
              <a:off x="1327052" y="2539585"/>
              <a:ext cx="1066800" cy="775116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23 CuadroTexto"/>
            <p:cNvSpPr txBox="1"/>
            <p:nvPr/>
          </p:nvSpPr>
          <p:spPr>
            <a:xfrm>
              <a:off x="2393852" y="2991535"/>
              <a:ext cx="33481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Prendre</a:t>
              </a:r>
              <a:r>
                <a:rPr lang="en-GB" dirty="0" smtClean="0"/>
                <a:t> </a:t>
              </a:r>
              <a:r>
                <a:rPr lang="en-GB" dirty="0" err="1" smtClean="0"/>
                <a:t>acció</a:t>
              </a:r>
              <a:r>
                <a:rPr lang="en-GB" dirty="0" smtClean="0"/>
                <a:t> </a:t>
              </a:r>
              <a:r>
                <a:rPr lang="en-GB" dirty="0" err="1" smtClean="0"/>
                <a:t>amb</a:t>
              </a:r>
              <a:r>
                <a:rPr lang="en-GB" dirty="0" smtClean="0"/>
                <a:t> </a:t>
              </a:r>
              <a:r>
                <a:rPr lang="en-GB" dirty="0" err="1" smtClean="0"/>
                <a:t>dades</a:t>
              </a:r>
              <a:r>
                <a:rPr lang="en-GB" dirty="0" smtClean="0"/>
                <a:t> </a:t>
              </a:r>
              <a:r>
                <a:rPr lang="en-GB" dirty="0" err="1" smtClean="0"/>
                <a:t>valuoses</a:t>
              </a:r>
              <a:endParaRPr lang="en-GB" dirty="0"/>
            </a:p>
          </p:txBody>
        </p:sp>
      </p:grpSp>
      <p:grpSp>
        <p:nvGrpSpPr>
          <p:cNvPr id="26" name="25 Grupo"/>
          <p:cNvGrpSpPr/>
          <p:nvPr/>
        </p:nvGrpSpPr>
        <p:grpSpPr>
          <a:xfrm flipH="1">
            <a:off x="6625881" y="2851747"/>
            <a:ext cx="4604826" cy="863658"/>
            <a:chOff x="1327051" y="2497209"/>
            <a:chExt cx="5512325" cy="863658"/>
          </a:xfrm>
        </p:grpSpPr>
        <p:cxnSp>
          <p:nvCxnSpPr>
            <p:cNvPr id="27" name="26 Conector angular"/>
            <p:cNvCxnSpPr>
              <a:endCxn id="28" idx="1"/>
            </p:cNvCxnSpPr>
            <p:nvPr/>
          </p:nvCxnSpPr>
          <p:spPr>
            <a:xfrm rot="16200000" flipH="1">
              <a:off x="1520955" y="2303305"/>
              <a:ext cx="678992" cy="10668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27 CuadroTexto"/>
            <p:cNvSpPr txBox="1"/>
            <p:nvPr/>
          </p:nvSpPr>
          <p:spPr>
            <a:xfrm>
              <a:off x="2393851" y="2991535"/>
              <a:ext cx="44455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 smtClean="0"/>
                <a:t>Veure</a:t>
              </a:r>
              <a:r>
                <a:rPr lang="en-GB" dirty="0" smtClean="0"/>
                <a:t> un </a:t>
              </a:r>
              <a:r>
                <a:rPr lang="en-GB" dirty="0" err="1" smtClean="0"/>
                <a:t>valor</a:t>
              </a:r>
              <a:r>
                <a:rPr lang="en-GB" dirty="0" smtClean="0"/>
                <a:t> </a:t>
              </a:r>
              <a:r>
                <a:rPr lang="en-GB" dirty="0" err="1" smtClean="0"/>
                <a:t>en</a:t>
              </a:r>
              <a:r>
                <a:rPr lang="en-GB" dirty="0" smtClean="0"/>
                <a:t> PIMEC</a:t>
              </a:r>
              <a:endParaRPr lang="en-GB" dirty="0"/>
            </a:p>
          </p:txBody>
        </p:sp>
      </p:grpSp>
      <p:grpSp>
        <p:nvGrpSpPr>
          <p:cNvPr id="31" name="30 Grupo"/>
          <p:cNvGrpSpPr/>
          <p:nvPr/>
        </p:nvGrpSpPr>
        <p:grpSpPr>
          <a:xfrm flipH="1">
            <a:off x="6625883" y="3439042"/>
            <a:ext cx="4604826" cy="863658"/>
            <a:chOff x="1327051" y="2497209"/>
            <a:chExt cx="5512325" cy="863658"/>
          </a:xfrm>
        </p:grpSpPr>
        <p:cxnSp>
          <p:nvCxnSpPr>
            <p:cNvPr id="32" name="31 Conector angular"/>
            <p:cNvCxnSpPr>
              <a:endCxn id="33" idx="1"/>
            </p:cNvCxnSpPr>
            <p:nvPr/>
          </p:nvCxnSpPr>
          <p:spPr>
            <a:xfrm rot="16200000" flipH="1">
              <a:off x="1520955" y="2303305"/>
              <a:ext cx="678992" cy="10668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32 CuadroTexto"/>
            <p:cNvSpPr txBox="1"/>
            <p:nvPr/>
          </p:nvSpPr>
          <p:spPr>
            <a:xfrm>
              <a:off x="2393851" y="2991535"/>
              <a:ext cx="44455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PIMEC </a:t>
              </a:r>
              <a:r>
                <a:rPr lang="en-GB" dirty="0" err="1" smtClean="0"/>
                <a:t>és</a:t>
              </a:r>
              <a:r>
                <a:rPr lang="en-GB" dirty="0" smtClean="0"/>
                <a:t> un </a:t>
              </a:r>
              <a:r>
                <a:rPr lang="en-GB" dirty="0" err="1" smtClean="0"/>
                <a:t>aliat</a:t>
              </a:r>
              <a:r>
                <a:rPr lang="en-GB" dirty="0" smtClean="0"/>
                <a:t> </a:t>
              </a:r>
              <a:r>
                <a:rPr lang="en-GB" dirty="0" err="1" smtClean="0"/>
                <a:t>pel</a:t>
              </a:r>
              <a:r>
                <a:rPr lang="en-GB" dirty="0" smtClean="0"/>
                <a:t> </a:t>
              </a:r>
              <a:r>
                <a:rPr lang="en-GB" dirty="0" err="1" smtClean="0"/>
                <a:t>territori</a:t>
              </a:r>
              <a:endParaRPr lang="en-GB" dirty="0"/>
            </a:p>
          </p:txBody>
        </p:sp>
      </p:grp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88" y="1674923"/>
            <a:ext cx="1322387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39 Llamada con línea 1"/>
          <p:cNvSpPr/>
          <p:nvPr/>
        </p:nvSpPr>
        <p:spPr>
          <a:xfrm>
            <a:off x="4159637" y="1858893"/>
            <a:ext cx="3225018" cy="1276164"/>
          </a:xfrm>
          <a:prstGeom prst="borderCallout1">
            <a:avLst>
              <a:gd name="adj1" fmla="val 18750"/>
              <a:gd name="adj2" fmla="val -8333"/>
              <a:gd name="adj3" fmla="val 17273"/>
              <a:gd name="adj4" fmla="val -77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Clusters </a:t>
            </a:r>
            <a:r>
              <a:rPr lang="en-GB" dirty="0" err="1" smtClean="0"/>
              <a:t>d’empreses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Territorialització</a:t>
            </a:r>
            <a:r>
              <a:rPr lang="en-GB" dirty="0" smtClean="0"/>
              <a:t> del </a:t>
            </a:r>
            <a:r>
              <a:rPr lang="en-GB" dirty="0" err="1" smtClean="0"/>
              <a:t>coneixement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Evolució</a:t>
            </a:r>
            <a:r>
              <a:rPr lang="en-GB" dirty="0" smtClean="0"/>
              <a:t> del </a:t>
            </a:r>
            <a:r>
              <a:rPr lang="en-GB" dirty="0" err="1" smtClean="0"/>
              <a:t>trerritori</a:t>
            </a:r>
            <a:endParaRPr lang="en-GB" dirty="0" smtClean="0"/>
          </a:p>
        </p:txBody>
      </p:sp>
      <p:sp>
        <p:nvSpPr>
          <p:cNvPr id="41" name="40 Llamada con línea 1"/>
          <p:cNvSpPr/>
          <p:nvPr/>
        </p:nvSpPr>
        <p:spPr>
          <a:xfrm>
            <a:off x="5715292" y="4547654"/>
            <a:ext cx="3027487" cy="1318573"/>
          </a:xfrm>
          <a:prstGeom prst="borderCallout1">
            <a:avLst>
              <a:gd name="adj1" fmla="val 18750"/>
              <a:gd name="adj2" fmla="val -8333"/>
              <a:gd name="adj3" fmla="val 22421"/>
              <a:gd name="adj4" fmla="val -81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Accions</a:t>
            </a:r>
            <a:r>
              <a:rPr lang="en-GB" dirty="0" smtClean="0"/>
              <a:t> </a:t>
            </a:r>
            <a:r>
              <a:rPr lang="en-GB" dirty="0" err="1" smtClean="0"/>
              <a:t>conjuntes</a:t>
            </a:r>
            <a:r>
              <a:rPr lang="en-GB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Planificació</a:t>
            </a:r>
            <a:r>
              <a:rPr lang="en-GB" dirty="0" smtClean="0"/>
              <a:t> territorial </a:t>
            </a:r>
            <a:r>
              <a:rPr lang="en-GB" dirty="0" err="1" smtClean="0"/>
              <a:t>conjunta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Ajut</a:t>
            </a:r>
            <a:r>
              <a:rPr lang="en-GB" dirty="0" smtClean="0"/>
              <a:t> a </a:t>
            </a:r>
            <a:r>
              <a:rPr lang="en-GB" dirty="0" err="1" smtClean="0"/>
              <a:t>presa</a:t>
            </a:r>
            <a:r>
              <a:rPr lang="en-GB" dirty="0" smtClean="0"/>
              <a:t> de decisions</a:t>
            </a:r>
          </a:p>
        </p:txBody>
      </p:sp>
      <p:sp>
        <p:nvSpPr>
          <p:cNvPr id="42" name="41 Llamada con línea 1"/>
          <p:cNvSpPr/>
          <p:nvPr/>
        </p:nvSpPr>
        <p:spPr>
          <a:xfrm flipH="1">
            <a:off x="215699" y="5401995"/>
            <a:ext cx="3629465" cy="1083212"/>
          </a:xfrm>
          <a:prstGeom prst="borderCallout1">
            <a:avLst>
              <a:gd name="adj1" fmla="val 18750"/>
              <a:gd name="adj2" fmla="val -8333"/>
              <a:gd name="adj3" fmla="val -56076"/>
              <a:gd name="adj4" fmla="val -1701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Donar</a:t>
            </a:r>
            <a:r>
              <a:rPr lang="en-GB" dirty="0" smtClean="0"/>
              <a:t> </a:t>
            </a:r>
            <a:r>
              <a:rPr lang="en-GB" dirty="0" err="1" smtClean="0"/>
              <a:t>suport</a:t>
            </a:r>
            <a:r>
              <a:rPr lang="en-GB" dirty="0" smtClean="0"/>
              <a:t> a </a:t>
            </a:r>
            <a:r>
              <a:rPr lang="en-GB" dirty="0" err="1" smtClean="0"/>
              <a:t>altres</a:t>
            </a:r>
            <a:r>
              <a:rPr lang="en-GB" dirty="0" smtClean="0"/>
              <a:t> 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Ser</a:t>
            </a:r>
            <a:r>
              <a:rPr lang="en-GB" dirty="0" smtClean="0"/>
              <a:t> referents </a:t>
            </a:r>
            <a:r>
              <a:rPr lang="en-GB" dirty="0" err="1" smtClean="0"/>
              <a:t>conjuntament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/>
              <a:t>Anuari</a:t>
            </a:r>
            <a:r>
              <a:rPr lang="en-GB" dirty="0" smtClean="0"/>
              <a:t> PIMEC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4710" y="2079418"/>
            <a:ext cx="2642273" cy="772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1002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 </a:t>
            </a:r>
            <a:r>
              <a:rPr lang="en-GB" dirty="0" err="1" smtClean="0"/>
              <a:t>implementar</a:t>
            </a:r>
            <a:endParaRPr lang="en-GB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Analitzar</a:t>
            </a:r>
            <a:r>
              <a:rPr lang="en-GB" dirty="0" smtClean="0"/>
              <a:t> </a:t>
            </a:r>
            <a:r>
              <a:rPr lang="en-GB" dirty="0" err="1" smtClean="0"/>
              <a:t>conjuntament</a:t>
            </a:r>
            <a:endParaRPr lang="en-GB" dirty="0" smtClean="0"/>
          </a:p>
          <a:p>
            <a:r>
              <a:rPr lang="en-GB" dirty="0" err="1" smtClean="0"/>
              <a:t>Crear</a:t>
            </a:r>
            <a:r>
              <a:rPr lang="en-GB" dirty="0" smtClean="0"/>
              <a:t> </a:t>
            </a:r>
            <a:r>
              <a:rPr lang="en-GB" dirty="0" err="1" smtClean="0"/>
              <a:t>valor</a:t>
            </a:r>
            <a:r>
              <a:rPr lang="en-GB" dirty="0" smtClean="0"/>
              <a:t> </a:t>
            </a:r>
            <a:r>
              <a:rPr lang="en-GB" dirty="0" err="1" smtClean="0"/>
              <a:t>afegit</a:t>
            </a:r>
            <a:r>
              <a:rPr lang="en-GB" dirty="0" smtClean="0"/>
              <a:t> </a:t>
            </a:r>
            <a:r>
              <a:rPr lang="en-GB" dirty="0" err="1" smtClean="0"/>
              <a:t>en</a:t>
            </a:r>
            <a:r>
              <a:rPr lang="en-GB" dirty="0" smtClean="0"/>
              <a:t> el temps</a:t>
            </a:r>
          </a:p>
          <a:p>
            <a:r>
              <a:rPr lang="en-GB" dirty="0" err="1" smtClean="0"/>
              <a:t>Desenvolupar</a:t>
            </a:r>
            <a:r>
              <a:rPr lang="en-GB" dirty="0" smtClean="0"/>
              <a:t> i </a:t>
            </a:r>
            <a:r>
              <a:rPr lang="en-GB" dirty="0" err="1" smtClean="0"/>
              <a:t>fer</a:t>
            </a:r>
            <a:r>
              <a:rPr lang="en-GB" dirty="0" smtClean="0"/>
              <a:t> que el </a:t>
            </a:r>
            <a:r>
              <a:rPr lang="en-GB" dirty="0" err="1" smtClean="0"/>
              <a:t>producte</a:t>
            </a:r>
            <a:r>
              <a:rPr lang="en-GB" dirty="0" smtClean="0"/>
              <a:t> </a:t>
            </a:r>
            <a:r>
              <a:rPr lang="en-GB" dirty="0" err="1" smtClean="0"/>
              <a:t>arribi</a:t>
            </a:r>
            <a:r>
              <a:rPr lang="en-GB" dirty="0" smtClean="0"/>
              <a:t> a tots </a:t>
            </a:r>
            <a:r>
              <a:rPr lang="en-GB" dirty="0" err="1" smtClean="0"/>
              <a:t>els</a:t>
            </a:r>
            <a:r>
              <a:rPr lang="en-GB" dirty="0" smtClean="0"/>
              <a:t> interlocutors</a:t>
            </a:r>
            <a:endParaRPr lang="en-GB" dirty="0"/>
          </a:p>
        </p:txBody>
      </p:sp>
      <p:grpSp>
        <p:nvGrpSpPr>
          <p:cNvPr id="8" name="7 Grupo"/>
          <p:cNvGrpSpPr/>
          <p:nvPr/>
        </p:nvGrpSpPr>
        <p:grpSpPr>
          <a:xfrm>
            <a:off x="1072000" y="3898441"/>
            <a:ext cx="9951743" cy="2377239"/>
            <a:chOff x="1072000" y="3898441"/>
            <a:chExt cx="9951743" cy="2377239"/>
          </a:xfrm>
        </p:grpSpPr>
        <p:grpSp>
          <p:nvGrpSpPr>
            <p:cNvPr id="4" name="3 Grupo"/>
            <p:cNvGrpSpPr/>
            <p:nvPr/>
          </p:nvGrpSpPr>
          <p:grpSpPr>
            <a:xfrm>
              <a:off x="1072000" y="3898441"/>
              <a:ext cx="9951743" cy="1158039"/>
              <a:chOff x="1008023" y="2899635"/>
              <a:chExt cx="9951743" cy="1158039"/>
            </a:xfrm>
          </p:grpSpPr>
          <p:sp>
            <p:nvSpPr>
              <p:cNvPr id="5" name="4 Elipse"/>
              <p:cNvSpPr/>
              <p:nvPr/>
            </p:nvSpPr>
            <p:spPr>
              <a:xfrm>
                <a:off x="1008023" y="2899635"/>
                <a:ext cx="2406316" cy="1142999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 smtClean="0"/>
                  <a:t>Marqueting</a:t>
                </a:r>
                <a:endParaRPr lang="en-GB" dirty="0"/>
              </a:p>
            </p:txBody>
          </p:sp>
          <p:sp>
            <p:nvSpPr>
              <p:cNvPr id="7" name="6 Elipse"/>
              <p:cNvSpPr/>
              <p:nvPr/>
            </p:nvSpPr>
            <p:spPr>
              <a:xfrm>
                <a:off x="8553450" y="2914675"/>
                <a:ext cx="2406316" cy="1142999"/>
              </a:xfrm>
              <a:prstGeom prst="ellipse">
                <a:avLst/>
              </a:prstGeom>
              <a:solidFill>
                <a:schemeClr val="accent5">
                  <a:lumMod val="50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 smtClean="0"/>
                  <a:t>Gestió</a:t>
                </a:r>
                <a:r>
                  <a:rPr lang="en-GB" dirty="0" smtClean="0"/>
                  <a:t> </a:t>
                </a:r>
                <a:r>
                  <a:rPr lang="en-GB" dirty="0" err="1" smtClean="0"/>
                  <a:t>automàtica</a:t>
                </a:r>
                <a:r>
                  <a:rPr lang="en-GB" dirty="0" smtClean="0"/>
                  <a:t> del </a:t>
                </a:r>
                <a:r>
                  <a:rPr lang="en-GB" dirty="0" err="1" smtClean="0"/>
                  <a:t>coneixement</a:t>
                </a:r>
                <a:endParaRPr lang="en-GB" dirty="0"/>
              </a:p>
            </p:txBody>
          </p:sp>
        </p:grpSp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7188" y="5056480"/>
              <a:ext cx="1322387" cy="1219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9212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/>
        </p:nvSpPr>
        <p:spPr>
          <a:xfrm>
            <a:off x="604439" y="0"/>
            <a:ext cx="10749000" cy="120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x-none" sz="36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1. Introducció 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763950" y="765110"/>
            <a:ext cx="10919700" cy="555791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200" dirty="0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Website are –probably- the most important channel to disseminate information.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200" dirty="0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However….</a:t>
            </a:r>
          </a:p>
          <a:p>
            <a:pPr marL="457200" lvl="1" indent="-457200">
              <a:lnSpc>
                <a:spcPct val="150000"/>
              </a:lnSpc>
              <a:buFont typeface="Arial" charset="0"/>
              <a:buChar char="•"/>
            </a:pPr>
            <a:r>
              <a:rPr lang="en-US" sz="3200" dirty="0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 are not always capable of finding what they are looking for. </a:t>
            </a: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buNone/>
            </a:pPr>
            <a:endParaRPr lang="en-US" sz="3200" dirty="0" smtClean="0">
              <a:solidFill>
                <a:srgbClr val="80808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None/>
            </a:pPr>
            <a:endParaRPr lang="en-US" sz="1800" b="0" i="0" u="none" strike="noStrike" cap="none" dirty="0"/>
          </a:p>
        </p:txBody>
      </p:sp>
      <p:sp>
        <p:nvSpPr>
          <p:cNvPr id="134" name="Shape 134"/>
          <p:cNvSpPr txBox="1"/>
          <p:nvPr/>
        </p:nvSpPr>
        <p:spPr>
          <a:xfrm>
            <a:off x="8077320" y="6356519"/>
            <a:ext cx="3276300" cy="36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fld>
            <a:r>
              <a:rPr lang="x-none" sz="120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/17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20921">
            <a:off x="3521552" y="3912783"/>
            <a:ext cx="2123893" cy="2105863"/>
          </a:xfrm>
          <a:prstGeom prst="rect">
            <a:avLst/>
          </a:prstGeom>
        </p:spPr>
      </p:pic>
      <p:sp>
        <p:nvSpPr>
          <p:cNvPr id="11" name="Shape 154"/>
          <p:cNvSpPr txBox="1"/>
          <p:nvPr/>
        </p:nvSpPr>
        <p:spPr>
          <a:xfrm>
            <a:off x="6138449" y="3544067"/>
            <a:ext cx="5111360" cy="243044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82600" lvl="0" rtl="0">
              <a:lnSpc>
                <a:spcPct val="150000"/>
              </a:lnSpc>
              <a:spcBef>
                <a:spcPts val="0"/>
              </a:spcBef>
              <a:buSzPct val="100000"/>
            </a:pPr>
            <a:endParaRPr lang="en-US" sz="3200" dirty="0" smtClean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939800" lvl="0" indent="-457200" rtl="0">
              <a:lnSpc>
                <a:spcPct val="150000"/>
              </a:lnSpc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3200" dirty="0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Vocabulary mismatch</a:t>
            </a:r>
          </a:p>
          <a:p>
            <a:pPr marL="939800" lvl="0" indent="-457200" rtl="0">
              <a:lnSpc>
                <a:spcPct val="150000"/>
              </a:lnSpc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-US" sz="3200" dirty="0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Topic inexperience</a:t>
            </a: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buNone/>
            </a:pPr>
            <a:endParaRPr sz="3200" dirty="0">
              <a:solidFill>
                <a:srgbClr val="80808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None/>
            </a:pPr>
            <a:endParaRPr sz="1800" b="0" i="0" u="none" strike="noStrike" cap="none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/>
        </p:nvSpPr>
        <p:spPr>
          <a:xfrm>
            <a:off x="604439" y="0"/>
            <a:ext cx="10749000" cy="120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x-none" sz="36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2. </a:t>
            </a:r>
            <a:r>
              <a:rPr lang="x-none" sz="3600" b="0" i="0" u="none" strike="noStrike" cap="none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Estat de l'art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938554" y="2068359"/>
            <a:ext cx="4167300" cy="435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5840" marR="0" lvl="0" indent="-28584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•"/>
            </a:pPr>
            <a:r>
              <a:rPr lang="x-none" sz="3200" i="1">
                <a:latin typeface="Quattrocento Sans"/>
                <a:ea typeface="Quattrocento Sans"/>
                <a:cs typeface="Quattrocento Sans"/>
                <a:sym typeface="Quattrocento Sans"/>
              </a:rPr>
              <a:t>SearchBlox</a:t>
            </a:r>
          </a:p>
          <a:p>
            <a:pPr marL="285840" marR="0" lvl="0" indent="-28584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•"/>
            </a:pPr>
            <a:r>
              <a:rPr lang="x-none" sz="3200">
                <a:latin typeface="Quattrocento Sans"/>
                <a:ea typeface="Quattrocento Sans"/>
                <a:cs typeface="Quattrocento Sans"/>
                <a:sym typeface="Quattrocento Sans"/>
              </a:rPr>
              <a:t>ElasticSearch</a:t>
            </a:r>
          </a:p>
          <a:p>
            <a:pPr marL="285840" marR="0" lvl="0" indent="-285840" algn="l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•"/>
            </a:pPr>
            <a:r>
              <a:rPr lang="x-none" sz="3200">
                <a:latin typeface="Quattrocento Sans"/>
                <a:ea typeface="Quattrocento Sans"/>
                <a:cs typeface="Quattrocento Sans"/>
                <a:sym typeface="Quattrocento Sans"/>
              </a:rPr>
              <a:t>IndexDen</a:t>
            </a:r>
          </a:p>
          <a:p>
            <a:pPr marL="285840" lvl="0" indent="-28584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x-none" sz="3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Solr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8077320" y="6356519"/>
            <a:ext cx="3276300" cy="36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fld>
            <a:r>
              <a:rPr lang="x-none" sz="120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/17</a:t>
            </a:r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2896" y="2559237"/>
            <a:ext cx="1987650" cy="48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9875" y="4391550"/>
            <a:ext cx="3312175" cy="101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4550" y="2295079"/>
            <a:ext cx="3312174" cy="1145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53075" y="3968549"/>
            <a:ext cx="2842826" cy="1436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/>
        </p:nvSpPr>
        <p:spPr>
          <a:xfrm>
            <a:off x="604439" y="0"/>
            <a:ext cx="10749000" cy="120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x-none" sz="36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4. Proposta d’Enrich Data</a:t>
            </a:r>
          </a:p>
        </p:txBody>
      </p:sp>
      <p:sp>
        <p:nvSpPr>
          <p:cNvPr id="162" name="Shape 162"/>
          <p:cNvSpPr txBox="1"/>
          <p:nvPr/>
        </p:nvSpPr>
        <p:spPr>
          <a:xfrm>
            <a:off x="219829" y="388025"/>
            <a:ext cx="9704400" cy="435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3200" dirty="0" err="1" smtClean="0">
                <a:latin typeface="Quattrocento Sans"/>
                <a:ea typeface="Quattrocento Sans"/>
                <a:cs typeface="Quattrocento Sans"/>
                <a:sym typeface="Quattrocento Sans"/>
              </a:rPr>
              <a:t>Common</a:t>
            </a:r>
            <a:r>
              <a:rPr lang="es-ES" sz="32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 web </a:t>
            </a:r>
            <a:r>
              <a:rPr lang="es-ES" sz="3200" dirty="0" err="1" smtClean="0">
                <a:latin typeface="Quattrocento Sans"/>
                <a:ea typeface="Quattrocento Sans"/>
                <a:cs typeface="Quattrocento Sans"/>
                <a:sym typeface="Quattrocento Sans"/>
              </a:rPr>
              <a:t>search</a:t>
            </a:r>
            <a:r>
              <a:rPr lang="es-ES" sz="32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 box</a:t>
            </a:r>
            <a:endParaRPr lang="x-none" sz="3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buNone/>
            </a:pPr>
            <a:endParaRPr sz="3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buNone/>
            </a:pPr>
            <a:endParaRPr sz="3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buNone/>
            </a:pPr>
            <a:endParaRPr sz="3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buNone/>
            </a:pPr>
            <a:endParaRPr lang="es-ES" sz="3200" dirty="0" smtClean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buNone/>
            </a:pPr>
            <a:endParaRPr lang="es-ES" sz="3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3200" dirty="0" err="1" smtClean="0">
                <a:latin typeface="Quattrocento Sans"/>
                <a:ea typeface="Quattrocento Sans"/>
                <a:cs typeface="Quattrocento Sans"/>
                <a:sym typeface="Quattrocento Sans"/>
              </a:rPr>
              <a:t>Qeast</a:t>
            </a:r>
            <a:r>
              <a:rPr lang="es-ES" sz="32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endParaRPr lang="x-none" sz="32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buNone/>
            </a:pPr>
            <a:endParaRPr sz="32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3" name="Shape 163"/>
          <p:cNvSpPr txBox="1"/>
          <p:nvPr/>
        </p:nvSpPr>
        <p:spPr>
          <a:xfrm>
            <a:off x="8077320" y="6356519"/>
            <a:ext cx="3276300" cy="36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fld>
            <a:r>
              <a:rPr lang="x-none" sz="120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/17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758191" y="1208400"/>
            <a:ext cx="5319129" cy="1748755"/>
            <a:chOff x="344774" y="157395"/>
            <a:chExt cx="6751031" cy="242091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l="28668" t="11251" r="42050" b="17929"/>
            <a:stretch/>
          </p:blipFill>
          <p:spPr>
            <a:xfrm>
              <a:off x="344774" y="194872"/>
              <a:ext cx="567588" cy="1334125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5"/>
            <a:srcRect l="5861" t="31557" r="6721" b="32541"/>
            <a:stretch/>
          </p:blipFill>
          <p:spPr>
            <a:xfrm>
              <a:off x="1486245" y="314792"/>
              <a:ext cx="3552669" cy="1094283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5529333" y="157395"/>
              <a:ext cx="1566472" cy="1500347"/>
              <a:chOff x="5505829" y="-44971"/>
              <a:chExt cx="1566472" cy="1500347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505829" y="-44971"/>
                <a:ext cx="1566472" cy="1023428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5589294" y="932156"/>
                <a:ext cx="13995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SEARCH ENGINE</a:t>
                </a:r>
                <a:endParaRPr lang="en-US" dirty="0"/>
              </a:p>
            </p:txBody>
          </p:sp>
        </p:grpSp>
        <p:cxnSp>
          <p:nvCxnSpPr>
            <p:cNvPr id="13" name="Elbow Connector 12"/>
            <p:cNvCxnSpPr>
              <a:stCxn id="12" idx="2"/>
              <a:endCxn id="9" idx="2"/>
            </p:cNvCxnSpPr>
            <p:nvPr/>
          </p:nvCxnSpPr>
          <p:spPr>
            <a:xfrm rot="5400000" flipH="1">
              <a:off x="3406196" y="-1248631"/>
              <a:ext cx="128745" cy="5684002"/>
            </a:xfrm>
            <a:prstGeom prst="bentConnector3">
              <a:avLst>
                <a:gd name="adj1" fmla="val -17756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2906552" y="1396430"/>
              <a:ext cx="7120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results</a:t>
              </a:r>
              <a:endParaRPr lang="en-US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12361" y="1334125"/>
              <a:ext cx="1244184" cy="1244184"/>
            </a:xfrm>
            <a:prstGeom prst="rect">
              <a:avLst/>
            </a:prstGeom>
          </p:spPr>
        </p:pic>
        <p:cxnSp>
          <p:nvCxnSpPr>
            <p:cNvPr id="16" name="Straight Arrow Connector 15"/>
            <p:cNvCxnSpPr>
              <a:stCxn id="9" idx="3"/>
              <a:endCxn id="10" idx="1"/>
            </p:cNvCxnSpPr>
            <p:nvPr/>
          </p:nvCxnSpPr>
          <p:spPr>
            <a:xfrm flipV="1">
              <a:off x="912362" y="861934"/>
              <a:ext cx="57388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0" idx="3"/>
            </p:cNvCxnSpPr>
            <p:nvPr/>
          </p:nvCxnSpPr>
          <p:spPr>
            <a:xfrm flipV="1">
              <a:off x="5038914" y="861933"/>
              <a:ext cx="49041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2630675" y="669109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query</a:t>
              </a:r>
              <a:endParaRPr lang="en-US" i="1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94899" y="4065540"/>
            <a:ext cx="9943935" cy="2383437"/>
            <a:chOff x="344774" y="194872"/>
            <a:chExt cx="9943935" cy="2383437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l="28668" t="11251" r="42050" b="17929"/>
            <a:stretch/>
          </p:blipFill>
          <p:spPr>
            <a:xfrm>
              <a:off x="344774" y="194872"/>
              <a:ext cx="567588" cy="1334125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5"/>
            <a:srcRect l="5861" t="31557" r="6721" b="32541"/>
            <a:stretch/>
          </p:blipFill>
          <p:spPr>
            <a:xfrm>
              <a:off x="1486245" y="314792"/>
              <a:ext cx="3552669" cy="1094283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>
              <a:off x="8722237" y="226712"/>
              <a:ext cx="1566472" cy="1500347"/>
              <a:chOff x="5505829" y="-44971"/>
              <a:chExt cx="1566472" cy="1500347"/>
            </a:xfrm>
          </p:grpSpPr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505829" y="-44971"/>
                <a:ext cx="1566472" cy="1023428"/>
              </a:xfrm>
              <a:prstGeom prst="rect">
                <a:avLst/>
              </a:prstGeom>
            </p:spPr>
          </p:pic>
          <p:sp>
            <p:nvSpPr>
              <p:cNvPr id="35" name="TextBox 34"/>
              <p:cNvSpPr txBox="1"/>
              <p:nvPr/>
            </p:nvSpPr>
            <p:spPr>
              <a:xfrm>
                <a:off x="5589294" y="932156"/>
                <a:ext cx="13995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SEARCH ENGINE</a:t>
                </a:r>
                <a:endParaRPr lang="en-US" dirty="0"/>
              </a:p>
            </p:txBody>
          </p:sp>
        </p:grpSp>
        <p:cxnSp>
          <p:nvCxnSpPr>
            <p:cNvPr id="24" name="Elbow Connector 23"/>
            <p:cNvCxnSpPr>
              <a:stCxn id="24" idx="2"/>
              <a:endCxn id="21" idx="2"/>
            </p:cNvCxnSpPr>
            <p:nvPr/>
          </p:nvCxnSpPr>
          <p:spPr>
            <a:xfrm rot="5400000" flipH="1">
              <a:off x="4967990" y="-2810425"/>
              <a:ext cx="198062" cy="8876906"/>
            </a:xfrm>
            <a:prstGeom prst="bentConnector3">
              <a:avLst>
                <a:gd name="adj1" fmla="val -115418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102654" y="1584173"/>
              <a:ext cx="7120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results</a:t>
              </a:r>
              <a:endParaRPr lang="en-US" dirty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12361" y="1334125"/>
              <a:ext cx="1244184" cy="1244184"/>
            </a:xfrm>
            <a:prstGeom prst="rect">
              <a:avLst/>
            </a:prstGeom>
          </p:spPr>
        </p:pic>
        <p:cxnSp>
          <p:nvCxnSpPr>
            <p:cNvPr id="27" name="Straight Arrow Connector 26"/>
            <p:cNvCxnSpPr>
              <a:stCxn id="21" idx="3"/>
              <a:endCxn id="22" idx="1"/>
            </p:cNvCxnSpPr>
            <p:nvPr/>
          </p:nvCxnSpPr>
          <p:spPr>
            <a:xfrm flipV="1">
              <a:off x="912362" y="861934"/>
              <a:ext cx="57388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22" idx="3"/>
            </p:cNvCxnSpPr>
            <p:nvPr/>
          </p:nvCxnSpPr>
          <p:spPr>
            <a:xfrm flipV="1">
              <a:off x="5038914" y="861933"/>
              <a:ext cx="49041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630675" y="669109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query</a:t>
              </a:r>
              <a:endParaRPr lang="en-US" i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428563" y="234980"/>
              <a:ext cx="150874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 err="1" smtClean="0">
                  <a:latin typeface="Quattrocento Sans" charset="0"/>
                  <a:ea typeface="Quattrocento Sans" charset="0"/>
                  <a:cs typeface="Quattrocento Sans" charset="0"/>
                </a:rPr>
                <a:t>Q</a:t>
              </a:r>
              <a:r>
                <a:rPr lang="en-US" sz="2400" dirty="0" err="1" smtClean="0">
                  <a:latin typeface="Quattrocento Sans" charset="0"/>
                  <a:ea typeface="Quattrocento Sans" charset="0"/>
                  <a:cs typeface="Quattrocento Sans" charset="0"/>
                </a:rPr>
                <a:t>east</a:t>
              </a:r>
              <a:endParaRPr lang="en-US" sz="2400" dirty="0">
                <a:latin typeface="Quattrocento Sans" charset="0"/>
                <a:ea typeface="Quattrocento Sans" charset="0"/>
                <a:cs typeface="Quattrocento Sans" charset="0"/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flipV="1">
              <a:off x="6578632" y="861933"/>
              <a:ext cx="2025722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6823842" y="574211"/>
              <a:ext cx="14879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expanded query</a:t>
              </a:r>
              <a:endParaRPr lang="en-US" i="1" dirty="0"/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926279" y="1334125"/>
              <a:ext cx="1244184" cy="124418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/>
        </p:nvSpPr>
        <p:spPr>
          <a:xfrm>
            <a:off x="604439" y="0"/>
            <a:ext cx="10749000" cy="120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x-none" sz="36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6. Funcionament d’Enrich Data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8077320" y="6356519"/>
            <a:ext cx="3276300" cy="36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fld>
            <a:r>
              <a:rPr lang="x-none" sz="120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/17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890050" y="1687416"/>
            <a:ext cx="10177800" cy="816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sz="1800" i="0" u="none" strike="noStrike" cap="none"/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9901" y="457575"/>
            <a:ext cx="7939790" cy="60813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675250" y="2391505"/>
            <a:ext cx="10923565" cy="2869810"/>
            <a:chOff x="675250" y="2391505"/>
            <a:chExt cx="10923565" cy="2869810"/>
          </a:xfrm>
        </p:grpSpPr>
        <p:sp>
          <p:nvSpPr>
            <p:cNvPr id="5" name="Rectangle 4"/>
            <p:cNvSpPr/>
            <p:nvPr/>
          </p:nvSpPr>
          <p:spPr>
            <a:xfrm>
              <a:off x="2644726" y="2391505"/>
              <a:ext cx="1631852" cy="9566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Web</a:t>
              </a:r>
            </a:p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register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644726" y="4304711"/>
              <a:ext cx="1631852" cy="9566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Web</a:t>
              </a:r>
              <a:br>
                <a:rPr lang="en-US" b="1" dirty="0" smtClean="0">
                  <a:solidFill>
                    <a:schemeClr val="tx1"/>
                  </a:solidFill>
                </a:rPr>
              </a:br>
              <a:r>
                <a:rPr lang="en-US" b="1" dirty="0" smtClean="0">
                  <a:solidFill>
                    <a:schemeClr val="tx1"/>
                  </a:solidFill>
                </a:rPr>
                <a:t>crawling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285914" y="2391506"/>
              <a:ext cx="1631852" cy="9566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KB</a:t>
              </a:r>
              <a:br>
                <a:rPr lang="en-US" b="1" dirty="0" smtClean="0">
                  <a:solidFill>
                    <a:schemeClr val="tx1"/>
                  </a:solidFill>
                </a:rPr>
              </a:br>
              <a:r>
                <a:rPr lang="en-US" b="1" dirty="0" smtClean="0">
                  <a:solidFill>
                    <a:schemeClr val="tx1"/>
                  </a:solidFill>
                </a:rPr>
                <a:t>generation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285914" y="4304712"/>
              <a:ext cx="1631852" cy="9566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Entity</a:t>
              </a:r>
              <a:br>
                <a:rPr lang="en-US" b="1" dirty="0" smtClean="0">
                  <a:solidFill>
                    <a:schemeClr val="tx1"/>
                  </a:solidFill>
                </a:rPr>
              </a:br>
              <a:r>
                <a:rPr lang="en-US" b="1" dirty="0" smtClean="0">
                  <a:solidFill>
                    <a:schemeClr val="tx1"/>
                  </a:solidFill>
                </a:rPr>
                <a:t>linking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942364" y="3348109"/>
              <a:ext cx="1631852" cy="9566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Identify</a:t>
              </a:r>
            </a:p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Strongly</a:t>
              </a:r>
            </a:p>
            <a:p>
              <a:pPr algn="ctr"/>
              <a:r>
                <a:rPr lang="en-US" b="1" dirty="0" err="1" smtClean="0">
                  <a:solidFill>
                    <a:schemeClr val="tx1"/>
                  </a:solidFill>
                </a:rPr>
                <a:t>Reñated</a:t>
              </a:r>
              <a:endParaRPr lang="en-US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b="1" dirty="0" smtClean="0">
                  <a:solidFill>
                    <a:schemeClr val="tx1"/>
                  </a:solidFill>
                </a:rPr>
                <a:t>entities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675250" y="3601327"/>
              <a:ext cx="450166" cy="4501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11148649" y="3601327"/>
              <a:ext cx="450166" cy="450166"/>
              <a:chOff x="11148649" y="2546252"/>
              <a:chExt cx="450166" cy="450166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11148649" y="2546252"/>
                <a:ext cx="450166" cy="450166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1261191" y="2658794"/>
                <a:ext cx="225082" cy="2250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0" name="Curved Connector 19"/>
            <p:cNvCxnSpPr>
              <a:stCxn id="15" idx="6"/>
              <a:endCxn id="5" idx="1"/>
            </p:cNvCxnSpPr>
            <p:nvPr/>
          </p:nvCxnSpPr>
          <p:spPr>
            <a:xfrm flipV="1">
              <a:off x="1125416" y="2869807"/>
              <a:ext cx="1519310" cy="956603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5" idx="2"/>
              <a:endCxn id="6" idx="0"/>
            </p:cNvCxnSpPr>
            <p:nvPr/>
          </p:nvCxnSpPr>
          <p:spPr>
            <a:xfrm>
              <a:off x="3460652" y="3348108"/>
              <a:ext cx="0" cy="9566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6" idx="3"/>
              <a:endCxn id="10" idx="1"/>
            </p:cNvCxnSpPr>
            <p:nvPr/>
          </p:nvCxnSpPr>
          <p:spPr>
            <a:xfrm>
              <a:off x="4276578" y="4783013"/>
              <a:ext cx="200933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0" idx="0"/>
              <a:endCxn id="9" idx="2"/>
            </p:cNvCxnSpPr>
            <p:nvPr/>
          </p:nvCxnSpPr>
          <p:spPr>
            <a:xfrm flipV="1">
              <a:off x="7101840" y="3348109"/>
              <a:ext cx="0" cy="9566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/>
            <p:cNvCxnSpPr>
              <a:stCxn id="9" idx="3"/>
              <a:endCxn id="14" idx="1"/>
            </p:cNvCxnSpPr>
            <p:nvPr/>
          </p:nvCxnSpPr>
          <p:spPr>
            <a:xfrm>
              <a:off x="7917766" y="2869808"/>
              <a:ext cx="1024598" cy="956603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14" idx="3"/>
              <a:endCxn id="16" idx="2"/>
            </p:cNvCxnSpPr>
            <p:nvPr/>
          </p:nvCxnSpPr>
          <p:spPr>
            <a:xfrm flipV="1">
              <a:off x="10574216" y="3826410"/>
              <a:ext cx="57443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/>
          <p:cNvSpPr txBox="1"/>
          <p:nvPr/>
        </p:nvSpPr>
        <p:spPr>
          <a:xfrm>
            <a:off x="675250" y="788571"/>
            <a:ext cx="2877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Web process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42337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/>
        </p:nvSpPr>
        <p:spPr>
          <a:xfrm>
            <a:off x="604439" y="0"/>
            <a:ext cx="10749000" cy="120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x-none" sz="3600" dirty="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6. Funcionament </a:t>
            </a:r>
            <a:r>
              <a:rPr lang="x-none" sz="3600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d’Enrich Data</a:t>
            </a:r>
          </a:p>
        </p:txBody>
      </p:sp>
      <p:sp>
        <p:nvSpPr>
          <p:cNvPr id="194" name="Shape 194"/>
          <p:cNvSpPr txBox="1"/>
          <p:nvPr/>
        </p:nvSpPr>
        <p:spPr>
          <a:xfrm>
            <a:off x="8077320" y="6356519"/>
            <a:ext cx="3276300" cy="36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</a:t>
            </a:fld>
            <a:r>
              <a:rPr lang="x-none" sz="120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/17</a:t>
            </a:r>
          </a:p>
        </p:txBody>
      </p:sp>
      <p:sp>
        <p:nvSpPr>
          <p:cNvPr id="195" name="Shape 195"/>
          <p:cNvSpPr txBox="1"/>
          <p:nvPr/>
        </p:nvSpPr>
        <p:spPr>
          <a:xfrm>
            <a:off x="445050" y="281354"/>
            <a:ext cx="11301900" cy="607517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x-none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Ex</a:t>
            </a:r>
            <a:r>
              <a:rPr lang="es-ES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a</a:t>
            </a:r>
            <a:r>
              <a:rPr lang="x-none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mple:</a:t>
            </a:r>
          </a:p>
          <a:p>
            <a:pPr marR="0" lvl="0" indent="457200" algn="l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s-ES" sz="3000" dirty="0" err="1" smtClean="0">
                <a:latin typeface="Quattrocento Sans"/>
                <a:ea typeface="Quattrocento Sans"/>
                <a:cs typeface="Quattrocento Sans"/>
                <a:sym typeface="Quattrocento Sans"/>
              </a:rPr>
              <a:t>Register</a:t>
            </a:r>
            <a:r>
              <a:rPr lang="es-ES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  <a:r>
              <a:rPr lang="x-none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 “</a:t>
            </a:r>
            <a:r>
              <a:rPr lang="x-none" sz="3000" dirty="0" smtClean="0">
                <a:latin typeface="Quattrocento Sans"/>
                <a:ea typeface="Quattrocento Sans"/>
                <a:cs typeface="Quattrocento Sans"/>
                <a:sym typeface="Quattrocento Sans"/>
                <a:hlinkClick r:id="rId3"/>
              </a:rPr>
              <a:t>www.volkswagentest.com</a:t>
            </a:r>
            <a:r>
              <a:rPr lang="x-none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”</a:t>
            </a:r>
          </a:p>
          <a:p>
            <a:pPr marL="914400" marR="0" lvl="0" indent="-419100" algn="l" rtl="0">
              <a:lnSpc>
                <a:spcPct val="150000"/>
              </a:lnSpc>
              <a:spcBef>
                <a:spcPts val="0"/>
              </a:spcBef>
              <a:buSzPct val="100000"/>
              <a:buFont typeface="Quattrocento Sans"/>
              <a:buAutoNum type="arabicPeriod"/>
            </a:pPr>
            <a:r>
              <a:rPr lang="es-ES" sz="3000" dirty="0" err="1" smtClean="0">
                <a:latin typeface="Quattrocento Sans"/>
                <a:ea typeface="Quattrocento Sans"/>
                <a:cs typeface="Quattrocento Sans"/>
                <a:sym typeface="Quattrocento Sans"/>
              </a:rPr>
              <a:t>Qeast</a:t>
            </a:r>
            <a:r>
              <a:rPr lang="es-ES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s-ES" sz="3000" dirty="0" err="1" smtClean="0">
                <a:latin typeface="Quattrocento Sans"/>
                <a:ea typeface="Quattrocento Sans"/>
                <a:cs typeface="Quattrocento Sans"/>
                <a:sym typeface="Quattrocento Sans"/>
              </a:rPr>
              <a:t>crawling</a:t>
            </a:r>
            <a:r>
              <a:rPr lang="x-none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.</a:t>
            </a:r>
          </a:p>
          <a:p>
            <a:pPr marL="914400" lvl="0">
              <a:lnSpc>
                <a:spcPct val="115000"/>
              </a:lnSpc>
            </a:pPr>
            <a:r>
              <a:rPr lang="x-none" sz="1800" i="1" dirty="0" smtClean="0">
                <a:solidFill>
                  <a:schemeClr val="tx1"/>
                </a:solidFill>
              </a:rPr>
              <a:t>Volkswagen was founded in 1937 to manufacture the car which would become known as the Beetle.</a:t>
            </a:r>
            <a:endParaRPr lang="es-ES" sz="1800" i="1" dirty="0">
              <a:solidFill>
                <a:schemeClr val="tx1"/>
              </a:solidFill>
            </a:endParaRPr>
          </a:p>
          <a:p>
            <a:pPr marL="501650" lvl="0">
              <a:lnSpc>
                <a:spcPct val="115000"/>
              </a:lnSpc>
            </a:pPr>
            <a:r>
              <a:rPr lang="es-ES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r>
              <a:rPr lang="es-ES" sz="3000" dirty="0">
                <a:latin typeface="Quattrocento Sans"/>
                <a:ea typeface="Quattrocento Sans"/>
                <a:cs typeface="Quattrocento Sans"/>
                <a:sym typeface="Quattrocento Sans"/>
              </a:rPr>
              <a:t>.  </a:t>
            </a:r>
            <a:r>
              <a:rPr lang="es-ES" sz="3000" dirty="0" err="1">
                <a:latin typeface="Quattrocento Sans"/>
                <a:ea typeface="Quattrocento Sans"/>
                <a:cs typeface="Quattrocento Sans"/>
                <a:sym typeface="Quattrocento Sans"/>
              </a:rPr>
              <a:t>Entity</a:t>
            </a:r>
            <a:r>
              <a:rPr lang="es-ES" sz="3000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s-ES" sz="3000" dirty="0" err="1" smtClean="0">
                <a:latin typeface="Quattrocento Sans"/>
                <a:ea typeface="Quattrocento Sans"/>
                <a:cs typeface="Quattrocento Sans"/>
                <a:sym typeface="Quattrocento Sans"/>
              </a:rPr>
              <a:t>linking</a:t>
            </a:r>
            <a:endParaRPr lang="es-ES" sz="10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algn="ctr">
              <a:lnSpc>
                <a:spcPct val="150000"/>
              </a:lnSpc>
            </a:pPr>
            <a:r>
              <a:rPr lang="es-ES" sz="1800" i="1" dirty="0" smtClean="0">
                <a:solidFill>
                  <a:schemeClr val="tx1"/>
                </a:solidFill>
              </a:rPr>
              <a:t>	</a:t>
            </a:r>
            <a:r>
              <a:rPr lang="es-ES" sz="1800" i="1" dirty="0" smtClean="0">
                <a:solidFill>
                  <a:schemeClr val="tx1"/>
                </a:solidFill>
                <a:hlinkClick r:id="rId4"/>
              </a:rPr>
              <a:t>Volkswagen</a:t>
            </a:r>
            <a:r>
              <a:rPr lang="es-ES" sz="1800" i="1" dirty="0" smtClean="0">
                <a:solidFill>
                  <a:srgbClr val="333333"/>
                </a:solidFill>
              </a:rPr>
              <a:t> </a:t>
            </a:r>
            <a:r>
              <a:rPr lang="es-ES" sz="1800" i="1" dirty="0" err="1">
                <a:solidFill>
                  <a:srgbClr val="333333"/>
                </a:solidFill>
              </a:rPr>
              <a:t>was</a:t>
            </a:r>
            <a:r>
              <a:rPr lang="es-ES" sz="1800" i="1" dirty="0">
                <a:solidFill>
                  <a:srgbClr val="333333"/>
                </a:solidFill>
              </a:rPr>
              <a:t> </a:t>
            </a:r>
            <a:r>
              <a:rPr lang="es-ES" sz="1800" i="1" dirty="0" err="1">
                <a:solidFill>
                  <a:srgbClr val="333333"/>
                </a:solidFill>
              </a:rPr>
              <a:t>founded</a:t>
            </a:r>
            <a:r>
              <a:rPr lang="es-ES" sz="1800" i="1" dirty="0">
                <a:solidFill>
                  <a:srgbClr val="333333"/>
                </a:solidFill>
              </a:rPr>
              <a:t> in 1937 to manufacture </a:t>
            </a:r>
            <a:r>
              <a:rPr lang="es-ES" sz="1800" i="1" dirty="0" err="1">
                <a:solidFill>
                  <a:srgbClr val="333333"/>
                </a:solidFill>
              </a:rPr>
              <a:t>the</a:t>
            </a:r>
            <a:r>
              <a:rPr lang="es-ES" sz="1800" i="1" dirty="0">
                <a:solidFill>
                  <a:srgbClr val="333333"/>
                </a:solidFill>
              </a:rPr>
              <a:t> </a:t>
            </a:r>
            <a:r>
              <a:rPr lang="es-ES" sz="1800" i="1" u="sng" dirty="0">
                <a:solidFill>
                  <a:srgbClr val="428BCA"/>
                </a:solidFill>
                <a:hlinkClick r:id="rId5"/>
              </a:rPr>
              <a:t>car</a:t>
            </a:r>
            <a:r>
              <a:rPr lang="es-ES" sz="1800" i="1" dirty="0">
                <a:solidFill>
                  <a:srgbClr val="333333"/>
                </a:solidFill>
              </a:rPr>
              <a:t> </a:t>
            </a:r>
            <a:r>
              <a:rPr lang="es-ES" sz="1800" i="1" dirty="0" err="1">
                <a:solidFill>
                  <a:srgbClr val="333333"/>
                </a:solidFill>
              </a:rPr>
              <a:t>which</a:t>
            </a:r>
            <a:r>
              <a:rPr lang="es-ES" sz="1800" i="1" dirty="0">
                <a:solidFill>
                  <a:srgbClr val="333333"/>
                </a:solidFill>
              </a:rPr>
              <a:t> </a:t>
            </a:r>
            <a:r>
              <a:rPr lang="es-ES" sz="1800" i="1" dirty="0" err="1">
                <a:solidFill>
                  <a:srgbClr val="333333"/>
                </a:solidFill>
              </a:rPr>
              <a:t>would</a:t>
            </a:r>
            <a:r>
              <a:rPr lang="es-ES" sz="1800" i="1" dirty="0">
                <a:solidFill>
                  <a:srgbClr val="333333"/>
                </a:solidFill>
              </a:rPr>
              <a:t> </a:t>
            </a:r>
            <a:r>
              <a:rPr lang="es-ES" sz="1800" i="1" dirty="0" err="1">
                <a:solidFill>
                  <a:srgbClr val="333333"/>
                </a:solidFill>
              </a:rPr>
              <a:t>become</a:t>
            </a:r>
            <a:r>
              <a:rPr lang="es-ES" sz="1800" i="1" dirty="0">
                <a:solidFill>
                  <a:srgbClr val="333333"/>
                </a:solidFill>
              </a:rPr>
              <a:t> </a:t>
            </a:r>
            <a:r>
              <a:rPr lang="es-ES" sz="1800" i="1" dirty="0" err="1">
                <a:solidFill>
                  <a:srgbClr val="333333"/>
                </a:solidFill>
              </a:rPr>
              <a:t>known</a:t>
            </a:r>
            <a:r>
              <a:rPr lang="es-ES" sz="1800" i="1" dirty="0">
                <a:solidFill>
                  <a:srgbClr val="333333"/>
                </a:solidFill>
              </a:rPr>
              <a:t> as </a:t>
            </a:r>
            <a:r>
              <a:rPr lang="es-ES" sz="1800" i="1" dirty="0" err="1">
                <a:solidFill>
                  <a:srgbClr val="333333"/>
                </a:solidFill>
              </a:rPr>
              <a:t>the</a:t>
            </a:r>
            <a:r>
              <a:rPr lang="es-ES" sz="1800" i="1" dirty="0">
                <a:solidFill>
                  <a:srgbClr val="333333"/>
                </a:solidFill>
              </a:rPr>
              <a:t> </a:t>
            </a:r>
            <a:r>
              <a:rPr lang="es-ES" sz="1800" i="1" u="sng" dirty="0">
                <a:solidFill>
                  <a:srgbClr val="428BCA"/>
                </a:solidFill>
                <a:hlinkClick r:id="rId6"/>
              </a:rPr>
              <a:t>Beetle</a:t>
            </a:r>
            <a:r>
              <a:rPr lang="es-ES" sz="1800" i="1" dirty="0">
                <a:solidFill>
                  <a:schemeClr val="dk1"/>
                </a:solidFill>
              </a:rPr>
              <a:t>.</a:t>
            </a:r>
            <a:endParaRPr lang="x-none" sz="1800" i="1" dirty="0" smtClean="0">
              <a:solidFill>
                <a:schemeClr val="tx1"/>
              </a:solidFill>
            </a:endParaRPr>
          </a:p>
          <a:p>
            <a:pPr marL="501650"/>
            <a:r>
              <a:rPr lang="es-ES" sz="3000" dirty="0"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lang="es-ES" sz="3000" dirty="0" smtClean="0">
                <a:latin typeface="Quattrocento Sans"/>
                <a:ea typeface="Quattrocento Sans"/>
                <a:cs typeface="Quattrocento Sans"/>
                <a:sym typeface="Quattrocento Sans"/>
              </a:rPr>
              <a:t>.  Web KB</a:t>
            </a:r>
            <a:endParaRPr lang="es-ES" sz="30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buNone/>
            </a:pPr>
            <a:endParaRPr sz="1800" i="1" dirty="0" smtClean="0">
              <a:sym typeface="Quattrocento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sz="30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2760615" y="4092321"/>
            <a:ext cx="2639034" cy="1759840"/>
            <a:chOff x="1761809" y="3712493"/>
            <a:chExt cx="2639034" cy="1759840"/>
          </a:xfrm>
        </p:grpSpPr>
        <p:sp>
          <p:nvSpPr>
            <p:cNvPr id="2" name="Oval 1"/>
            <p:cNvSpPr/>
            <p:nvPr/>
          </p:nvSpPr>
          <p:spPr>
            <a:xfrm>
              <a:off x="3019864" y="3996190"/>
              <a:ext cx="309489" cy="309489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3261360" y="4698609"/>
              <a:ext cx="309489" cy="309489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431366" y="4541520"/>
              <a:ext cx="309489" cy="309489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2799472" y="5162844"/>
              <a:ext cx="309489" cy="309489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4091354" y="4386775"/>
              <a:ext cx="309489" cy="309489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Arrow Connector 3"/>
            <p:cNvCxnSpPr>
              <a:stCxn id="8" idx="4"/>
              <a:endCxn id="12" idx="1"/>
            </p:cNvCxnSpPr>
            <p:nvPr/>
          </p:nvCxnSpPr>
          <p:spPr>
            <a:xfrm>
              <a:off x="2586111" y="4851009"/>
              <a:ext cx="258685" cy="3571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7"/>
              <a:endCxn id="13" idx="2"/>
            </p:cNvCxnSpPr>
            <p:nvPr/>
          </p:nvCxnSpPr>
          <p:spPr>
            <a:xfrm flipV="1">
              <a:off x="3525525" y="4541520"/>
              <a:ext cx="565829" cy="202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2" idx="2"/>
              <a:endCxn id="12" idx="0"/>
            </p:cNvCxnSpPr>
            <p:nvPr/>
          </p:nvCxnSpPr>
          <p:spPr>
            <a:xfrm flipH="1">
              <a:off x="2954217" y="4150935"/>
              <a:ext cx="65647" cy="10119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2" idx="7"/>
              <a:endCxn id="6" idx="3"/>
            </p:cNvCxnSpPr>
            <p:nvPr/>
          </p:nvCxnSpPr>
          <p:spPr>
            <a:xfrm flipV="1">
              <a:off x="3063637" y="4962774"/>
              <a:ext cx="243047" cy="2453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>
              <a:off x="3885945" y="3712493"/>
              <a:ext cx="365930" cy="30948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037471" y="4025292"/>
              <a:ext cx="365930" cy="30948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761809" y="5085471"/>
              <a:ext cx="365930" cy="30948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Arrow Connector 21"/>
            <p:cNvCxnSpPr>
              <a:stCxn id="13" idx="0"/>
            </p:cNvCxnSpPr>
            <p:nvPr/>
          </p:nvCxnSpPr>
          <p:spPr>
            <a:xfrm flipH="1" flipV="1">
              <a:off x="4068910" y="4021982"/>
              <a:ext cx="177189" cy="3647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" idx="7"/>
              <a:endCxn id="19" idx="1"/>
            </p:cNvCxnSpPr>
            <p:nvPr/>
          </p:nvCxnSpPr>
          <p:spPr>
            <a:xfrm flipV="1">
              <a:off x="3284029" y="3867238"/>
              <a:ext cx="601916" cy="1742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6" idx="7"/>
              <a:endCxn id="19" idx="2"/>
            </p:cNvCxnSpPr>
            <p:nvPr/>
          </p:nvCxnSpPr>
          <p:spPr>
            <a:xfrm flipV="1">
              <a:off x="3525525" y="4021982"/>
              <a:ext cx="543385" cy="7219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8" idx="1"/>
              <a:endCxn id="23" idx="2"/>
            </p:cNvCxnSpPr>
            <p:nvPr/>
          </p:nvCxnSpPr>
          <p:spPr>
            <a:xfrm flipH="1" flipV="1">
              <a:off x="2220436" y="4334781"/>
              <a:ext cx="256254" cy="2520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8" idx="3"/>
            </p:cNvCxnSpPr>
            <p:nvPr/>
          </p:nvCxnSpPr>
          <p:spPr>
            <a:xfrm flipH="1">
              <a:off x="1944774" y="4805685"/>
              <a:ext cx="531916" cy="2797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12" idx="2"/>
              <a:endCxn id="24" idx="3"/>
            </p:cNvCxnSpPr>
            <p:nvPr/>
          </p:nvCxnSpPr>
          <p:spPr>
            <a:xfrm flipH="1" flipV="1">
              <a:off x="2127739" y="5240216"/>
              <a:ext cx="671733" cy="77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/>
        </p:nvSpPr>
        <p:spPr>
          <a:xfrm>
            <a:off x="604439" y="0"/>
            <a:ext cx="10749000" cy="120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x-none" sz="3600" dirty="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6. </a:t>
            </a:r>
            <a:r>
              <a:rPr lang="x-none" sz="3600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Funcionament d’Enrich Data</a:t>
            </a:r>
          </a:p>
        </p:txBody>
      </p:sp>
      <p:sp>
        <p:nvSpPr>
          <p:cNvPr id="215" name="Shape 215"/>
          <p:cNvSpPr txBox="1"/>
          <p:nvPr/>
        </p:nvSpPr>
        <p:spPr>
          <a:xfrm>
            <a:off x="8077320" y="6356519"/>
            <a:ext cx="3276300" cy="36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fld>
            <a:r>
              <a:rPr lang="x-none" sz="120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/17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1026125" y="604200"/>
            <a:ext cx="10177800" cy="435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x-none" sz="30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lang="x-none" sz="2400">
                <a:latin typeface="Quattrocento Sans"/>
                <a:ea typeface="Quattrocento Sans"/>
                <a:cs typeface="Quattrocento Sans"/>
                <a:sym typeface="Quattrocento Sans"/>
              </a:rPr>
              <a:t>.  </a:t>
            </a:r>
            <a:r>
              <a:rPr lang="x-none" sz="3000" dirty="0">
                <a:latin typeface="Quattrocento Sans"/>
                <a:ea typeface="Quattrocento Sans"/>
                <a:cs typeface="Quattrocento Sans"/>
                <a:sym typeface="Quattrocento Sans"/>
              </a:rPr>
              <a:t>Cerca d’articles fortament relacionats</a:t>
            </a:r>
            <a:r>
              <a:rPr lang="x-none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buNone/>
            </a:pP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algn="just" rtl="0">
              <a:lnSpc>
                <a:spcPct val="150000"/>
              </a:lnSpc>
              <a:spcBef>
                <a:spcPts val="0"/>
              </a:spcBef>
              <a:buNone/>
            </a:pPr>
            <a:endParaRPr sz="1800" dirty="0">
              <a:solidFill>
                <a:schemeClr val="dk1"/>
              </a:solidFill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buNone/>
            </a:pPr>
            <a:endParaRPr sz="1800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sz="1800" b="0" i="0" u="none" strike="noStrike" cap="none" dirty="0"/>
          </a:p>
        </p:txBody>
      </p:sp>
      <p:pic>
        <p:nvPicPr>
          <p:cNvPr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20" y="1382851"/>
            <a:ext cx="4492899" cy="290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Shape 218"/>
          <p:cNvPicPr preferRelativeResize="0"/>
          <p:nvPr/>
        </p:nvPicPr>
        <p:blipFill rotWithShape="1">
          <a:blip r:embed="rId4">
            <a:alphaModFix/>
          </a:blip>
          <a:srcRect l="5434" t="15470" r="32737" b="52904"/>
          <a:stretch/>
        </p:blipFill>
        <p:spPr>
          <a:xfrm>
            <a:off x="5561045" y="1208400"/>
            <a:ext cx="5032550" cy="333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/>
        </p:nvSpPr>
        <p:spPr>
          <a:xfrm>
            <a:off x="604439" y="0"/>
            <a:ext cx="10749000" cy="120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x-none" sz="36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6. </a:t>
            </a:r>
            <a:r>
              <a:rPr lang="x-none" sz="3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Funcionament d’Enrich Data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8077320" y="6356519"/>
            <a:ext cx="3276300" cy="36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x-none" sz="1200" b="0" i="0" u="none" strike="noStrike" cap="none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</a:t>
            </a:fld>
            <a:r>
              <a:rPr lang="x-none" sz="1200">
                <a:solidFill>
                  <a:srgbClr val="8B8B8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/17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1175642" y="1925927"/>
            <a:ext cx="10177800" cy="435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x-none" sz="30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lang="x-none" sz="2400">
                <a:latin typeface="Quattrocento Sans"/>
                <a:ea typeface="Quattrocento Sans"/>
                <a:cs typeface="Quattrocento Sans"/>
                <a:sym typeface="Quattrocento Sans"/>
              </a:rPr>
              <a:t>.  </a:t>
            </a:r>
            <a:r>
              <a:rPr lang="x-none" sz="3000">
                <a:latin typeface="Quattrocento Sans"/>
                <a:ea typeface="Quattrocento Sans"/>
                <a:cs typeface="Quattrocento Sans"/>
                <a:sym typeface="Quattrocento Sans"/>
              </a:rPr>
              <a:t>Cerca d’articles fortament relacionats</a:t>
            </a:r>
            <a:r>
              <a:rPr lang="x-none" sz="2400">
                <a:latin typeface="Quattrocento Sans"/>
                <a:ea typeface="Quattrocento Sans"/>
                <a:cs typeface="Quattrocento Sans"/>
                <a:sym typeface="Quattrocento Sans"/>
              </a:rPr>
              <a:t>: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buNone/>
            </a:pP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 algn="just" rtl="0">
              <a:lnSpc>
                <a:spcPct val="150000"/>
              </a:lnSpc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buNone/>
            </a:pPr>
            <a:endParaRPr sz="1800" b="1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buNone/>
            </a:pPr>
            <a:endParaRPr sz="1800" b="0" i="0" u="none" strike="noStrike" cap="none"/>
          </a:p>
        </p:txBody>
      </p:sp>
      <p:graphicFrame>
        <p:nvGraphicFramePr>
          <p:cNvPr id="226" name="Shape 226"/>
          <p:cNvGraphicFramePr/>
          <p:nvPr/>
        </p:nvGraphicFramePr>
        <p:xfrm>
          <a:off x="3546437" y="3107825"/>
          <a:ext cx="5436225" cy="2285850"/>
        </p:xfrm>
        <a:graphic>
          <a:graphicData uri="http://schemas.openxmlformats.org/drawingml/2006/table">
            <a:tbl>
              <a:tblPr>
                <a:noFill/>
                <a:tableStyleId>{23FAB23E-0DF8-40C9-9BEC-0F82B12675DC}</a:tableStyleId>
              </a:tblPr>
              <a:tblGrid>
                <a:gridCol w="2647550"/>
                <a:gridCol w="2788675"/>
              </a:tblGrid>
              <a:tr h="3437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Automobile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car</a:t>
                      </a:r>
                    </a:p>
                  </a:txBody>
                  <a:tcPr marL="91425" marR="91425" marT="91425" marB="91425"/>
                </a:tc>
              </a:tr>
              <a:tr h="3437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Volkswagen Käfer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beatle</a:t>
                      </a:r>
                    </a:p>
                  </a:txBody>
                  <a:tcPr marL="91425" marR="91425" marT="91425" marB="91425"/>
                </a:tc>
              </a:tr>
              <a:tr h="3437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Volkswagen Beatle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beatle</a:t>
                      </a:r>
                    </a:p>
                  </a:txBody>
                  <a:tcPr marL="91425" marR="91425" marT="91425" marB="91425"/>
                </a:tc>
              </a:tr>
              <a:tr h="3437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VW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Volkswagen</a:t>
                      </a:r>
                    </a:p>
                  </a:txBody>
                  <a:tcPr marL="91425" marR="91425" marT="91425" marB="91425"/>
                </a:tc>
              </a:tr>
              <a:tr h="34375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...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x-none"/>
                        <a:t>...</a:t>
                      </a: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</TotalTime>
  <Words>451</Words>
  <Application>Microsoft Macintosh PowerPoint</Application>
  <PresentationFormat>Widescreen</PresentationFormat>
  <Paragraphs>152</Paragraphs>
  <Slides>15</Slides>
  <Notes>9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Quattrocento Sans</vt:lpstr>
      <vt:lpstr>Arial</vt:lpstr>
      <vt:lpstr>Office Theme</vt:lpstr>
      <vt:lpstr>Qeast Query Expansion Engine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Valor de la transformació digital</vt:lpstr>
      <vt:lpstr>Coneixer millor empreses</vt:lpstr>
      <vt:lpstr>Projectar millor PIMEC</vt:lpstr>
      <vt:lpstr>Millor Integració al Territori</vt:lpstr>
      <vt:lpstr>Com implementar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Qeast Query Expansion Engine</dc:title>
  <cp:lastModifiedBy>Joan Guisado</cp:lastModifiedBy>
  <cp:revision>10</cp:revision>
  <dcterms:modified xsi:type="dcterms:W3CDTF">2017-01-31T16:04:19Z</dcterms:modified>
</cp:coreProperties>
</file>